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23" r:id="rId3"/>
    <p:sldId id="324" r:id="rId4"/>
    <p:sldId id="325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271" r:id="rId29"/>
    <p:sldId id="272" r:id="rId30"/>
    <p:sldId id="267" r:id="rId31"/>
    <p:sldId id="269" r:id="rId32"/>
    <p:sldId id="270" r:id="rId33"/>
    <p:sldId id="273" r:id="rId34"/>
    <p:sldId id="274" r:id="rId35"/>
    <p:sldId id="275" r:id="rId36"/>
    <p:sldId id="277" r:id="rId37"/>
    <p:sldId id="276" r:id="rId38"/>
    <p:sldId id="278" r:id="rId39"/>
    <p:sldId id="279" r:id="rId40"/>
    <p:sldId id="280" r:id="rId41"/>
    <p:sldId id="281" r:id="rId42"/>
    <p:sldId id="282" r:id="rId43"/>
    <p:sldId id="287" r:id="rId44"/>
    <p:sldId id="289" r:id="rId45"/>
    <p:sldId id="290" r:id="rId46"/>
    <p:sldId id="292" r:id="rId47"/>
    <p:sldId id="334" r:id="rId48"/>
    <p:sldId id="335" r:id="rId49"/>
    <p:sldId id="336" r:id="rId50"/>
    <p:sldId id="337" r:id="rId51"/>
    <p:sldId id="328" r:id="rId52"/>
    <p:sldId id="329" r:id="rId53"/>
    <p:sldId id="330" r:id="rId54"/>
    <p:sldId id="332" r:id="rId55"/>
    <p:sldId id="333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ts val="4800"/>
      </a:lnSpc>
      <a:spcBef>
        <a:spcPts val="0"/>
      </a:spcBef>
      <a:spcAft>
        <a:spcPts val="0"/>
      </a:spcAft>
      <a:buClrTx/>
      <a:buSzTx/>
      <a:buFontTx/>
      <a:buNone/>
      <a:tabLst>
        <a:tab pos="1066800" algn="l"/>
      </a:tabLst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3"/>
    <p:restoredTop sz="94655"/>
  </p:normalViewPr>
  <p:slideViewPr>
    <p:cSldViewPr snapToGrid="0" snapToObjects="1">
      <p:cViewPr varScale="1">
        <p:scale>
          <a:sx n="151" d="100"/>
          <a:sy n="151" d="100"/>
        </p:scale>
        <p:origin x="224" y="280"/>
      </p:cViewPr>
      <p:guideLst/>
    </p:cSldViewPr>
  </p:slideViewPr>
  <p:outlineViewPr>
    <p:cViewPr>
      <p:scale>
        <a:sx n="33" d="100"/>
        <a:sy n="33" d="100"/>
      </p:scale>
      <p:origin x="0" y="-87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48397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7210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2700" y="50800"/>
            <a:ext cx="12992100" cy="1524000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12192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12992100" cy="7581900"/>
          </a:xfrm>
          <a:prstGeom prst="rect">
            <a:avLst/>
          </a:prstGeom>
        </p:spPr>
        <p:txBody>
          <a:bodyPr anchor="ctr"/>
          <a:lstStyle>
            <a:lvl1pPr marL="734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1587500" algn="l"/>
              </a:tabLst>
            </a:lvl1pPr>
            <a:lvl2pPr marL="10902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044700" algn="l"/>
              </a:tabLst>
            </a:lvl2pPr>
            <a:lvl3pPr marL="14331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476500" algn="l"/>
              </a:tabLst>
            </a:lvl3pPr>
            <a:lvl4pPr marL="17760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2921000" algn="l"/>
              </a:tabLst>
            </a:lvl4pPr>
            <a:lvl5pPr marL="2131658" indent="-480658" algn="l">
              <a:spcBef>
                <a:spcPts val="2600"/>
              </a:spcBef>
              <a:buSzPct val="171429"/>
              <a:buFont typeface="Gill Sans"/>
              <a:buChar char="•"/>
              <a:tabLst>
                <a:tab pos="3378200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0668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081301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eds_logo_new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93200" y="8166100"/>
            <a:ext cx="3898900" cy="163779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9394668"/>
            <a:ext cx="5674179" cy="37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dirty="0">
                <a:latin typeface="Palatino Linotype" panose="02040502050505030304" pitchFamily="18" charset="0"/>
              </a:rPr>
              <a:t>Induction Week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tabLst>
                <a:tab pos="1257300" algn="l"/>
              </a:tabLst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tabLst>
                <a:tab pos="1257300" algn="l"/>
              </a:tabLst>
            </a:lvl1pPr>
            <a:lvl2pPr>
              <a:tabLst>
                <a:tab pos="1257300" algn="l"/>
              </a:tabLst>
            </a:lvl2pPr>
            <a:lvl3pPr>
              <a:tabLst>
                <a:tab pos="1257300" algn="l"/>
              </a:tabLst>
            </a:lvl3pPr>
            <a:lvl4pPr>
              <a:tabLst>
                <a:tab pos="1257300" algn="l"/>
              </a:tabLst>
            </a:lvl4pPr>
            <a:lvl5pPr>
              <a:tabLst>
                <a:tab pos="1257300" algn="l"/>
              </a:tabLst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41361" y="9445964"/>
            <a:ext cx="309379" cy="32060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1900"/>
              </a:lnSpc>
              <a:tabLst>
                <a:tab pos="1066800" algn="l"/>
              </a:tabLst>
              <a:defRPr sz="1600">
                <a:latin typeface="Palatino Linotype" panose="02040502050505030304" pitchFamily="18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-12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1pPr>
      <a:lvl2pPr marL="0" marR="0" indent="215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44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73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017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303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589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5875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16100" algn="ctr" defTabSz="584200" latinLnBrk="0">
        <a:lnSpc>
          <a:spcPts val="96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 Linotype" panose="02040502050505030304" pitchFamily="18" charset="0"/>
          <a:ea typeface="+mn-ea"/>
          <a:cs typeface="+mn-cs"/>
          <a:sym typeface="Palatino"/>
        </a:defRPr>
      </a:lvl5pPr>
      <a:lvl6pPr marL="0" marR="0" indent="3556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7112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0668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422400" algn="ctr" defTabSz="584200" rtl="0" latinLnBrk="0">
        <a:lnSpc>
          <a:spcPts val="5500"/>
        </a:lnSpc>
        <a:spcBef>
          <a:spcPts val="300"/>
        </a:spcBef>
        <a:spcAft>
          <a:spcPts val="0"/>
        </a:spcAft>
        <a:buClrTx/>
        <a:buSzTx/>
        <a:buFontTx/>
        <a:buNone/>
        <a:tabLst>
          <a:tab pos="1257300" algn="l"/>
        </a:tabLst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ts val="19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066800" algn="l"/>
        </a:tabLst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02: C Pointers &amp;</a:t>
            </a:r>
            <a:br>
              <a:rPr lang="en-GB" dirty="0"/>
            </a:br>
            <a:r>
              <a:rPr lang="en-GB" dirty="0"/>
              <a:t>C++ Overloading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Hamish </a:t>
            </a:r>
            <a:r>
              <a:rPr lang="en-GB" dirty="0" err="1"/>
              <a:t>Carr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3085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Unary &amp;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The unary &amp; retrieves the operand’s address</a:t>
            </a:r>
          </a:p>
          <a:p>
            <a:pPr>
              <a:tabLst>
                <a:tab pos="1587500" algn="l"/>
              </a:tabLst>
            </a:pPr>
            <a:r>
              <a:t>I.e. it is the opposite of the unary *</a:t>
            </a:r>
          </a:p>
          <a:p>
            <a:pPr>
              <a:tabLst>
                <a:tab pos="1587500" algn="l"/>
              </a:tabLst>
            </a:pPr>
            <a:r>
              <a:t>We now have multiple meanings for * and &amp;</a:t>
            </a:r>
          </a:p>
          <a:p>
            <a:pPr lvl="1">
              <a:tabLst>
                <a:tab pos="2044700" algn="l"/>
              </a:tabLst>
            </a:pPr>
            <a:r>
              <a:t>So be careful you know how this is used</a:t>
            </a:r>
          </a:p>
          <a:p>
            <a:pPr>
              <a:tabLst>
                <a:tab pos="1587500" algn="l"/>
              </a:tabLst>
            </a:pPr>
            <a:r>
              <a:t>Commonly used for pointer initialisation</a:t>
            </a:r>
          </a:p>
          <a:p>
            <a:pPr lvl="1">
              <a:tabLst>
                <a:tab pos="2044700" algn="l"/>
              </a:tabLst>
            </a:pPr>
            <a:r>
              <a:t>But also for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1548033041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Changing Lecturers</a:t>
            </a:r>
          </a:p>
        </p:txBody>
      </p:sp>
      <p:pic>
        <p:nvPicPr>
          <p:cNvPr id="54" name="Screen Shot 2015-10-18 at 17.35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5653" y="1758695"/>
            <a:ext cx="7620001" cy="722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Screen Shot 2015-10-18 at 17.47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753" y="3924300"/>
            <a:ext cx="4025901" cy="3403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159566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Accessing Array Elements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How do we access array </a:t>
            </a:r>
            <a:r>
              <a:rPr i="1"/>
              <a:t>elements</a:t>
            </a:r>
            <a:r>
              <a:t>?</a:t>
            </a:r>
          </a:p>
          <a:p>
            <a:pPr lvl="1">
              <a:tabLst>
                <a:tab pos="2044700" algn="l"/>
              </a:tabLst>
            </a:pPr>
            <a:r>
              <a:t>I.e. what exactly does A[3] mean?</a:t>
            </a:r>
          </a:p>
          <a:p>
            <a:pPr>
              <a:tabLst>
                <a:tab pos="1587500" algn="l"/>
              </a:tabLst>
            </a:pPr>
            <a:r>
              <a:t>Remember that the computer uses addresses</a:t>
            </a:r>
          </a:p>
          <a:p>
            <a:pPr lvl="1">
              <a:tabLst>
                <a:tab pos="2044700" algn="l"/>
              </a:tabLst>
            </a:pPr>
            <a:r>
              <a:t>It has to work out where A[3] is in memory</a:t>
            </a:r>
          </a:p>
          <a:p>
            <a:pPr lvl="1">
              <a:tabLst>
                <a:tab pos="2044700" algn="l"/>
              </a:tabLst>
            </a:pPr>
            <a:r>
              <a:t>I.e. A[3] is an operator with two operands:</a:t>
            </a:r>
          </a:p>
          <a:p>
            <a:pPr lvl="2">
              <a:tabLst>
                <a:tab pos="2476500" algn="l"/>
              </a:tabLst>
            </a:pPr>
            <a:r>
              <a:t>A is the LHS, 3 is the RHS</a:t>
            </a:r>
          </a:p>
          <a:p>
            <a:pPr lvl="2">
              <a:tabLst>
                <a:tab pos="2476500" algn="l"/>
              </a:tabLst>
            </a:pPr>
            <a:r>
              <a:t>The address of A[3] is the (hidden) result</a:t>
            </a:r>
          </a:p>
        </p:txBody>
      </p:sp>
    </p:spTree>
    <p:extLst>
      <p:ext uri="{BB962C8B-B14F-4D97-AF65-F5344CB8AC3E}">
        <p14:creationId xmlns:p14="http://schemas.microsoft.com/office/powerpoint/2010/main" val="414345688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Arrays in Memory</a:t>
            </a:r>
          </a:p>
        </p:txBody>
      </p:sp>
      <p:pic>
        <p:nvPicPr>
          <p:cNvPr id="61" name="Screen Shot 2015-10-18 at 17.54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" y="2260600"/>
            <a:ext cx="11366500" cy="1917700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304179" y="1530349"/>
            <a:ext cx="240972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The Code:</a:t>
            </a:r>
          </a:p>
        </p:txBody>
      </p:sp>
      <p:sp>
        <p:nvSpPr>
          <p:cNvPr id="63" name="Shape 63"/>
          <p:cNvSpPr/>
          <p:nvPr/>
        </p:nvSpPr>
        <p:spPr>
          <a:xfrm>
            <a:off x="2713905" y="7105650"/>
            <a:ext cx="7105254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piDigit is the </a:t>
            </a:r>
            <a:r>
              <a:rPr i="1"/>
              <a:t>name</a:t>
            </a:r>
            <a:r>
              <a:t> of the array</a:t>
            </a:r>
          </a:p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1000 is the </a:t>
            </a:r>
            <a:r>
              <a:rPr i="1"/>
              <a:t>address</a:t>
            </a:r>
            <a:r>
              <a:t> of the array</a:t>
            </a:r>
          </a:p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(i.e. where it </a:t>
            </a:r>
            <a:r>
              <a:rPr i="1"/>
              <a:t>starts</a:t>
            </a:r>
            <a:r>
              <a:t> in memory)</a:t>
            </a:r>
          </a:p>
        </p:txBody>
      </p:sp>
      <p:sp>
        <p:nvSpPr>
          <p:cNvPr id="64" name="Shape 64"/>
          <p:cNvSpPr/>
          <p:nvPr/>
        </p:nvSpPr>
        <p:spPr>
          <a:xfrm>
            <a:off x="304179" y="5092700"/>
            <a:ext cx="12205148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1000: 03 01 04 01 05 09 02 06 	........</a:t>
            </a:r>
          </a:p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1008: 05 04 00 00 00 00 00 00 	........</a:t>
            </a:r>
          </a:p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1010: 00 00 00 00 00 00 00 00 	........</a:t>
            </a:r>
          </a:p>
        </p:txBody>
      </p:sp>
      <p:sp>
        <p:nvSpPr>
          <p:cNvPr id="65" name="Shape 65"/>
          <p:cNvSpPr/>
          <p:nvPr/>
        </p:nvSpPr>
        <p:spPr>
          <a:xfrm>
            <a:off x="304180" y="4317999"/>
            <a:ext cx="1218451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Part of Memory (use hex dump at the command line):</a:t>
            </a:r>
          </a:p>
        </p:txBody>
      </p:sp>
    </p:spTree>
    <p:extLst>
      <p:ext uri="{BB962C8B-B14F-4D97-AF65-F5344CB8AC3E}">
        <p14:creationId xmlns:p14="http://schemas.microsoft.com/office/powerpoint/2010/main" val="428721674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Finding piDigit[3]</a:t>
            </a:r>
          </a:p>
        </p:txBody>
      </p:sp>
      <p:sp>
        <p:nvSpPr>
          <p:cNvPr id="68" name="Shape 68"/>
          <p:cNvSpPr/>
          <p:nvPr/>
        </p:nvSpPr>
        <p:spPr>
          <a:xfrm>
            <a:off x="501401" y="1803398"/>
            <a:ext cx="3162797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1000:  03</a:t>
            </a:r>
          </a:p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1001:  01</a:t>
            </a:r>
          </a:p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1002:  04</a:t>
            </a:r>
          </a:p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1003:  01</a:t>
            </a:r>
          </a:p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1004:  05</a:t>
            </a:r>
          </a:p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1005:  09</a:t>
            </a:r>
          </a:p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1006:  02</a:t>
            </a:r>
          </a:p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1007:  06</a:t>
            </a:r>
          </a:p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1008:  05</a:t>
            </a:r>
          </a:p>
          <a:p>
            <a:pPr>
              <a:tabLst>
                <a:tab pos="1066800" algn="l"/>
              </a:tabLst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1009:  04</a:t>
            </a:r>
          </a:p>
        </p:txBody>
      </p:sp>
      <p:sp>
        <p:nvSpPr>
          <p:cNvPr id="69" name="Shape 69"/>
          <p:cNvSpPr/>
          <p:nvPr/>
        </p:nvSpPr>
        <p:spPr>
          <a:xfrm>
            <a:off x="3664198" y="1574800"/>
            <a:ext cx="6125221" cy="615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&amp;(piDigit[0]) = piDigit + 0</a:t>
            </a:r>
          </a:p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&amp;(piDigit[1]) = piDigit + 1</a:t>
            </a:r>
          </a:p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&amp;(piDigit[2]) = piDigit + 2</a:t>
            </a:r>
          </a:p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&amp;(piDigit[3]) = piDigit + 3</a:t>
            </a:r>
          </a:p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&amp;(piDigit[4]) = piDigit + 4</a:t>
            </a:r>
          </a:p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&amp;(piDigit[5]) = piDigit + 5</a:t>
            </a:r>
          </a:p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&amp;(piDigit[6]) = piDigit + 6</a:t>
            </a:r>
          </a:p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&amp;(piDigit[7]) = piDigit + 7</a:t>
            </a:r>
          </a:p>
          <a:p>
            <a: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&amp;(piDigit[8]) = piDigit + 8 </a:t>
            </a:r>
          </a:p>
        </p:txBody>
      </p:sp>
      <p:sp>
        <p:nvSpPr>
          <p:cNvPr id="70" name="Shape 70"/>
          <p:cNvSpPr/>
          <p:nvPr/>
        </p:nvSpPr>
        <p:spPr>
          <a:xfrm>
            <a:off x="3384277" y="7962899"/>
            <a:ext cx="668506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i.e. &amp;(piDigit[i] ) = piDigit + i</a:t>
            </a:r>
          </a:p>
        </p:txBody>
      </p:sp>
    </p:spTree>
    <p:extLst>
      <p:ext uri="{BB962C8B-B14F-4D97-AF65-F5344CB8AC3E}">
        <p14:creationId xmlns:p14="http://schemas.microsoft.com/office/powerpoint/2010/main" val="124884133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With Short Integers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12700" y="4876800"/>
            <a:ext cx="12992100" cy="4267200"/>
          </a:xfrm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Each digit now takes </a:t>
            </a:r>
            <a:r>
              <a:rPr i="1"/>
              <a:t>2</a:t>
            </a:r>
            <a:r>
              <a:t> bytes</a:t>
            </a:r>
          </a:p>
          <a:p>
            <a:pPr>
              <a:tabLst>
                <a:tab pos="1587500" algn="l"/>
              </a:tabLst>
            </a:pPr>
            <a:r>
              <a:t>And they are in reverse (little-endian) order</a:t>
            </a:r>
          </a:p>
          <a:p>
            <a:pPr>
              <a:tabLst>
                <a:tab pos="1587500" algn="l"/>
              </a:tabLst>
            </a:pPr>
            <a:r>
              <a:t>So the computation changes</a:t>
            </a:r>
          </a:p>
        </p:txBody>
      </p:sp>
      <p:sp>
        <p:nvSpPr>
          <p:cNvPr id="74" name="Shape 74"/>
          <p:cNvSpPr/>
          <p:nvPr/>
        </p:nvSpPr>
        <p:spPr>
          <a:xfrm>
            <a:off x="685403" y="3841154"/>
            <a:ext cx="1035724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0001000 03 00 01 00 04 00 01 00 05 00 09 00 02 00 06 00</a:t>
            </a:r>
          </a:p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chemeClr val="accent4">
                    <a:satOff val="1488"/>
                    <a:lumOff val="-724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0001010 05 00 04 00 00 00 00 00 00 00 00 00 00 00 00 00</a:t>
            </a:r>
          </a:p>
        </p:txBody>
      </p:sp>
      <p:pic>
        <p:nvPicPr>
          <p:cNvPr id="75" name="Screen Shot 2015-10-18 at 18.05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1574800"/>
            <a:ext cx="11493500" cy="19939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373607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Printing Addresses Out</a:t>
            </a:r>
          </a:p>
        </p:txBody>
      </p:sp>
      <p:pic>
        <p:nvPicPr>
          <p:cNvPr id="78" name="Screen Shot 2015-10-18 at 18.17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1574800"/>
            <a:ext cx="13004800" cy="66933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5853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Output</a:t>
            </a:r>
          </a:p>
        </p:txBody>
      </p:sp>
      <p:sp>
        <p:nvSpPr>
          <p:cNvPr id="81" name="Shape 81"/>
          <p:cNvSpPr/>
          <p:nvPr/>
        </p:nvSpPr>
        <p:spPr>
          <a:xfrm>
            <a:off x="652059" y="1841499"/>
            <a:ext cx="11700682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Digit  0 Address 0x109de1020 Contents  3	Digit  0 Address 0x109de1020 Contents  3</a:t>
            </a:r>
          </a:p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Digit  1 Address 0x109de1022 Contents  1	Digit  1 Address 0x109de1022 Contents  1</a:t>
            </a:r>
          </a:p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Digit  2 Address 0x109de1024 Contents  4	Digit  2 Address 0x109de1024 Contents  4</a:t>
            </a:r>
          </a:p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Digit  3 Address 0x109de1026 Contents  1	Digit  3 Address 0x109de1026 Contents  1</a:t>
            </a:r>
          </a:p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Digit  4 Address 0x109de1028 Contents  5	Digit  4 Address 0x109de1028 Contents  5</a:t>
            </a:r>
          </a:p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Digit  5 Address 0x109de102a Contents  9	Digit  5 Address 0x109de102a Contents  9</a:t>
            </a:r>
          </a:p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Digit  6 Address 0x109de102c Contents  2	Digit  6 Address 0x109de102c Contents  2</a:t>
            </a:r>
          </a:p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Digit  7 Address 0x109de102e Contents  6	Digit  7 Address 0x109de102e Contents  6</a:t>
            </a:r>
          </a:p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Digit  8 Address 0x109de1030 Contents  5	Digit  8 Address 0x109de1030 Contents  5</a:t>
            </a:r>
          </a:p>
          <a:p>
            <a:pPr algn="l" defTabSz="4572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Menlo"/>
                <a:ea typeface="Menlo"/>
                <a:cs typeface="Menlo"/>
                <a:sym typeface="Menlo"/>
              </a:defRPr>
            </a:pPr>
            <a:r>
              <a:t>Digit  9 Address 0x109de1032 Contents  4	Digit  9 Address 0x109de1032 Contents  4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12700" y="4876800"/>
            <a:ext cx="12992100" cy="4267200"/>
          </a:xfrm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In practice, C knows how to do this</a:t>
            </a:r>
          </a:p>
          <a:p>
            <a:pPr>
              <a:tabLst>
                <a:tab pos="1587500" algn="l"/>
              </a:tabLst>
            </a:pPr>
            <a:r>
              <a:t>It multiplies by the size of the type</a:t>
            </a:r>
          </a:p>
          <a:p>
            <a:pPr>
              <a:tabLst>
                <a:tab pos="1587500" algn="l"/>
              </a:tabLst>
            </a:pPr>
            <a:r>
              <a:t>Meaning we can do </a:t>
            </a:r>
            <a:r>
              <a:rPr i="1"/>
              <a:t>pointer arithmetic</a:t>
            </a:r>
          </a:p>
        </p:txBody>
      </p:sp>
    </p:spTree>
    <p:extLst>
      <p:ext uri="{BB962C8B-B14F-4D97-AF65-F5344CB8AC3E}">
        <p14:creationId xmlns:p14="http://schemas.microsoft.com/office/powerpoint/2010/main" val="265814108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Pointer Arithmetic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12619" indent="-466239" defTabSz="566674">
              <a:lnSpc>
                <a:spcPts val="5300"/>
              </a:lnSpc>
              <a:spcBef>
                <a:spcPts val="2500"/>
              </a:spcBef>
              <a:tabLst>
                <a:tab pos="1536700" algn="l"/>
              </a:tabLst>
              <a:defRPr sz="4462"/>
            </a:pPr>
            <a:r>
              <a:t>You can apply </a:t>
            </a:r>
            <a:r>
              <a:rPr i="1"/>
              <a:t>operators</a:t>
            </a:r>
            <a:r>
              <a:t> to pointers</a:t>
            </a:r>
          </a:p>
          <a:p>
            <a:pPr marL="1057551" lvl="1" indent="-466239" defTabSz="566674">
              <a:lnSpc>
                <a:spcPts val="5300"/>
              </a:lnSpc>
              <a:spcBef>
                <a:spcPts val="2500"/>
              </a:spcBef>
              <a:tabLst>
                <a:tab pos="1981200" algn="l"/>
              </a:tabLst>
              <a:defRPr sz="4462"/>
            </a:pPr>
            <a:r>
              <a:t>pointer ⟵ pointer + integer (or v.v.)</a:t>
            </a:r>
          </a:p>
          <a:p>
            <a:pPr marL="1057551" lvl="1" indent="-466239" defTabSz="566674">
              <a:lnSpc>
                <a:spcPts val="5300"/>
              </a:lnSpc>
              <a:spcBef>
                <a:spcPts val="2500"/>
              </a:spcBef>
              <a:tabLst>
                <a:tab pos="1981200" algn="l"/>
              </a:tabLst>
              <a:defRPr sz="4462"/>
            </a:pPr>
            <a:r>
              <a:t>pointer ⟵ pointer - integer</a:t>
            </a:r>
          </a:p>
          <a:p>
            <a:pPr marL="1057551" lvl="1" indent="-466239" defTabSz="566674">
              <a:lnSpc>
                <a:spcPts val="5300"/>
              </a:lnSpc>
              <a:spcBef>
                <a:spcPts val="2500"/>
              </a:spcBef>
              <a:tabLst>
                <a:tab pos="1981200" algn="l"/>
              </a:tabLst>
              <a:defRPr sz="4462"/>
            </a:pPr>
            <a:r>
              <a:t>integer ⟵ pointer - pointer</a:t>
            </a:r>
          </a:p>
          <a:p>
            <a:pPr marL="1057551" lvl="1" indent="-466239" defTabSz="566674">
              <a:lnSpc>
                <a:spcPts val="5300"/>
              </a:lnSpc>
              <a:spcBef>
                <a:spcPts val="2500"/>
              </a:spcBef>
              <a:tabLst>
                <a:tab pos="1981200" algn="l"/>
              </a:tabLst>
              <a:defRPr sz="4462"/>
            </a:pPr>
            <a:r>
              <a:t>pointer += integer, &amp;c.</a:t>
            </a:r>
          </a:p>
          <a:p>
            <a:pPr marL="1057551" lvl="1" indent="-466239" defTabSz="566674">
              <a:lnSpc>
                <a:spcPts val="5300"/>
              </a:lnSpc>
              <a:spcBef>
                <a:spcPts val="2500"/>
              </a:spcBef>
              <a:tabLst>
                <a:tab pos="1981200" algn="l"/>
              </a:tabLst>
              <a:defRPr sz="4462"/>
            </a:pPr>
            <a:r>
              <a:t>pointer++, ++pointer, --pointer, pointer-- </a:t>
            </a:r>
          </a:p>
          <a:p>
            <a:pPr marL="712619" indent="-466239" defTabSz="566674">
              <a:lnSpc>
                <a:spcPts val="5300"/>
              </a:lnSpc>
              <a:spcBef>
                <a:spcPts val="2500"/>
              </a:spcBef>
              <a:tabLst>
                <a:tab pos="1536700" algn="l"/>
              </a:tabLst>
              <a:defRPr sz="4462"/>
            </a:pPr>
            <a:r>
              <a:t>+1 means +1*sizeof(type)</a:t>
            </a:r>
          </a:p>
        </p:txBody>
      </p:sp>
    </p:spTree>
    <p:extLst>
      <p:ext uri="{BB962C8B-B14F-4D97-AF65-F5344CB8AC3E}">
        <p14:creationId xmlns:p14="http://schemas.microsoft.com/office/powerpoint/2010/main" val="434777331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Arrays Are Pointers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75886" indent="-442206" defTabSz="537463">
              <a:lnSpc>
                <a:spcPts val="5000"/>
              </a:lnSpc>
              <a:spcBef>
                <a:spcPts val="2300"/>
              </a:spcBef>
              <a:tabLst>
                <a:tab pos="1460500" algn="l"/>
              </a:tabLst>
              <a:defRPr sz="4232"/>
            </a:pPr>
            <a:r>
              <a:t>An array is just a pointer to some memory</a:t>
            </a:r>
          </a:p>
          <a:p>
            <a:pPr marL="675886" indent="-442206" defTabSz="537463">
              <a:lnSpc>
                <a:spcPts val="5000"/>
              </a:lnSpc>
              <a:spcBef>
                <a:spcPts val="2300"/>
              </a:spcBef>
              <a:tabLst>
                <a:tab pos="1460500" algn="l"/>
              </a:tabLst>
              <a:defRPr sz="4232"/>
            </a:pPr>
            <a:r>
              <a:t>With an index operator A[n] </a:t>
            </a:r>
          </a:p>
          <a:p>
            <a:pPr marL="1003038" lvl="1" indent="-442206" defTabSz="537463">
              <a:lnSpc>
                <a:spcPts val="5000"/>
              </a:lnSpc>
              <a:spcBef>
                <a:spcPts val="2300"/>
              </a:spcBef>
              <a:tabLst>
                <a:tab pos="1879600" algn="l"/>
              </a:tabLst>
              <a:defRPr sz="4232"/>
            </a:pPr>
            <a:r>
              <a:t>Which is equivalent to A+n</a:t>
            </a:r>
          </a:p>
          <a:p>
            <a:pPr marL="675886" indent="-442206" defTabSz="537463">
              <a:lnSpc>
                <a:spcPts val="5000"/>
              </a:lnSpc>
              <a:spcBef>
                <a:spcPts val="2300"/>
              </a:spcBef>
              <a:tabLst>
                <a:tab pos="1460500" algn="l"/>
              </a:tabLst>
              <a:defRPr sz="4232"/>
            </a:pPr>
            <a:r>
              <a:t>So pointers and arrays are interchangeable</a:t>
            </a:r>
          </a:p>
          <a:p>
            <a:pPr marL="1003038" lvl="1" indent="-442206" defTabSz="537463">
              <a:lnSpc>
                <a:spcPts val="5000"/>
              </a:lnSpc>
              <a:spcBef>
                <a:spcPts val="2300"/>
              </a:spcBef>
              <a:tabLst>
                <a:tab pos="1879600" algn="l"/>
              </a:tabLst>
              <a:defRPr sz="4232"/>
            </a:pPr>
            <a:r>
              <a:t>Although compilers now warn you of it</a:t>
            </a:r>
          </a:p>
          <a:p>
            <a:pPr marL="0" lvl="1" indent="560831" defTabSz="537463">
              <a:lnSpc>
                <a:spcPts val="3500"/>
              </a:lnSpc>
              <a:spcBef>
                <a:spcPts val="2300"/>
              </a:spcBef>
              <a:buSzTx/>
              <a:buNone/>
              <a:tabLst>
                <a:tab pos="1879600" algn="l"/>
              </a:tabLst>
              <a:defRPr sz="2944"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long[] myArray;   // unallocated array</a:t>
            </a:r>
            <a:endParaRPr i="1"/>
          </a:p>
          <a:p>
            <a:pPr marL="0" lvl="1" indent="560831" defTabSz="537463">
              <a:lnSpc>
                <a:spcPts val="3500"/>
              </a:lnSpc>
              <a:spcBef>
                <a:spcPts val="2300"/>
              </a:spcBef>
              <a:buSzTx/>
              <a:buNone/>
              <a:tabLst>
                <a:tab pos="1879600" algn="l"/>
              </a:tabLst>
              <a:defRPr sz="2944"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long* myPointer;  // exactly the same</a:t>
            </a:r>
          </a:p>
          <a:p>
            <a:pPr marL="675886" indent="-442206" defTabSz="537463">
              <a:lnSpc>
                <a:spcPts val="5000"/>
              </a:lnSpc>
              <a:spcBef>
                <a:spcPts val="2300"/>
              </a:spcBef>
              <a:tabLst>
                <a:tab pos="1460500" algn="l"/>
              </a:tabLst>
              <a:defRPr sz="4232"/>
            </a:pPr>
            <a:r>
              <a:t>We’ll leave multi-dimensional arrays alone for now </a:t>
            </a:r>
          </a:p>
        </p:txBody>
      </p:sp>
    </p:spTree>
    <p:extLst>
      <p:ext uri="{BB962C8B-B14F-4D97-AF65-F5344CB8AC3E}">
        <p14:creationId xmlns:p14="http://schemas.microsoft.com/office/powerpoint/2010/main" val="84796400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Bit Operations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We have seen </a:t>
            </a:r>
            <a:r>
              <a:rPr i="1"/>
              <a:t>logical</a:t>
            </a:r>
            <a:r>
              <a:t> operators</a:t>
            </a:r>
          </a:p>
          <a:p>
            <a:pPr lvl="1">
              <a:tabLst>
                <a:tab pos="2044700" algn="l"/>
              </a:tabLst>
            </a:pPr>
            <a:r>
              <a:t>that treat a single quantity as a boolean value</a:t>
            </a:r>
          </a:p>
          <a:p>
            <a:pPr>
              <a:tabLst>
                <a:tab pos="1587500" algn="l"/>
              </a:tabLst>
            </a:pPr>
            <a:r>
              <a:t>But these use at least 8 bits</a:t>
            </a:r>
          </a:p>
          <a:p>
            <a:pPr lvl="1">
              <a:tabLst>
                <a:tab pos="2044700" algn="l"/>
              </a:tabLst>
            </a:pPr>
            <a:r>
              <a:t>when only 1 is needed</a:t>
            </a:r>
          </a:p>
          <a:p>
            <a:pPr>
              <a:tabLst>
                <a:tab pos="1587500" algn="l"/>
              </a:tabLst>
            </a:pPr>
            <a:r>
              <a:t>And for hardware, you </a:t>
            </a:r>
            <a:r>
              <a:rPr i="1"/>
              <a:t>often</a:t>
            </a:r>
            <a:r>
              <a:t> need 1 bit</a:t>
            </a:r>
          </a:p>
          <a:p>
            <a:pPr lvl="1">
              <a:tabLst>
                <a:tab pos="2044700" algn="l"/>
              </a:tabLst>
            </a:pPr>
            <a:r>
              <a:t>packed into, or taken from, an integer</a:t>
            </a:r>
          </a:p>
          <a:p>
            <a:pPr>
              <a:tabLst>
                <a:tab pos="1587500" algn="l"/>
              </a:tabLst>
            </a:pPr>
            <a:r>
              <a:t>Typically apply to </a:t>
            </a:r>
            <a:r>
              <a:rPr i="1"/>
              <a:t>all</a:t>
            </a:r>
            <a:r>
              <a:t> bits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982717280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Initialising Pointers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Pointers are a form of variable</a:t>
            </a:r>
          </a:p>
          <a:p>
            <a:pPr lvl="1">
              <a:tabLst>
                <a:tab pos="2044700" algn="l"/>
              </a:tabLst>
            </a:pPr>
            <a:r>
              <a:t>initialise before use</a:t>
            </a:r>
          </a:p>
          <a:p>
            <a:pPr lvl="1">
              <a:tabLst>
                <a:tab pos="2044700" algn="l"/>
              </a:tabLst>
            </a:pPr>
            <a:r>
              <a:t>if paranoid, always initialise to:</a:t>
            </a:r>
          </a:p>
          <a:p>
            <a:pPr lvl="2">
              <a:tabLst>
                <a:tab pos="2476500" algn="l"/>
              </a:tabLst>
            </a:pPr>
            <a:r>
              <a:t>a special value, </a:t>
            </a:r>
            <a:r>
              <a:rPr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t>, in &lt;stdlib.h&gt;</a:t>
            </a:r>
          </a:p>
          <a:p>
            <a:pPr>
              <a:tabLst>
                <a:tab pos="1587500" algn="l"/>
              </a:tabLst>
            </a:pPr>
            <a:r>
              <a:t>Guaranteed to be an illegal address</a:t>
            </a:r>
          </a:p>
          <a:p>
            <a:pPr lvl="1">
              <a:tabLst>
                <a:tab pos="2044700" algn="l"/>
              </a:tabLst>
            </a:pPr>
            <a:r>
              <a:t>With a predictable error at run-time</a:t>
            </a:r>
          </a:p>
          <a:p>
            <a:pPr lvl="1">
              <a:tabLst>
                <a:tab pos="2044700" algn="l"/>
              </a:tabLst>
            </a:pPr>
            <a:r>
              <a:t>A ‘segmentation fault’</a:t>
            </a:r>
          </a:p>
        </p:txBody>
      </p:sp>
    </p:spTree>
    <p:extLst>
      <p:ext uri="{BB962C8B-B14F-4D97-AF65-F5344CB8AC3E}">
        <p14:creationId xmlns:p14="http://schemas.microsoft.com/office/powerpoint/2010/main" val="1913557752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Assigning to Pointers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We can assign a literal array to a pointer</a:t>
            </a:r>
          </a:p>
          <a:p>
            <a:pPr marL="0" indent="254000">
              <a:buSzTx/>
              <a:buNone/>
              <a:tabLst>
                <a:tab pos="1587500" algn="l"/>
              </a:tabLst>
              <a:defRPr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char *myName = “Hamish Carr”;</a:t>
            </a:r>
          </a:p>
          <a:p>
            <a:pPr>
              <a:tabLst>
                <a:tab pos="1587500" algn="l"/>
              </a:tabLst>
            </a:pPr>
            <a:r>
              <a:t>Or we can assign the address of a variable</a:t>
            </a:r>
          </a:p>
          <a:p>
            <a:pPr marL="0" indent="254000">
              <a:buSzTx/>
              <a:buNone/>
              <a:tabLst>
                <a:tab pos="1587500" algn="l"/>
              </a:tabLst>
              <a:defRPr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char *aName = myName;</a:t>
            </a:r>
          </a:p>
          <a:p>
            <a:pPr marL="0" indent="254000">
              <a:buSzTx/>
              <a:buNone/>
              <a:tabLst>
                <a:tab pos="1587500" algn="l"/>
              </a:tabLst>
              <a:defRPr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char **namePointer = &amp;(myName);</a:t>
            </a:r>
          </a:p>
          <a:p>
            <a:pPr>
              <a:tabLst>
                <a:tab pos="1587500" algn="l"/>
              </a:tabLst>
            </a:pPr>
            <a:r>
              <a:t>Or we can assign the address of a </a:t>
            </a:r>
            <a:r>
              <a:rPr i="1"/>
              <a:t>function</a:t>
            </a:r>
            <a:r>
              <a:t>!</a:t>
            </a:r>
          </a:p>
          <a:p>
            <a:pPr marL="0" indent="254000">
              <a:buSzTx/>
              <a:buNone/>
              <a:tabLst>
                <a:tab pos="1587500" algn="l"/>
              </a:tabLst>
              <a:defRPr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(void *) fPtr = &amp;main;</a:t>
            </a:r>
          </a:p>
        </p:txBody>
      </p:sp>
    </p:spTree>
    <p:extLst>
      <p:ext uri="{BB962C8B-B14F-4D97-AF65-F5344CB8AC3E}">
        <p14:creationId xmlns:p14="http://schemas.microsoft.com/office/powerpoint/2010/main" val="1041004440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Allocating Memory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We can ask the system to </a:t>
            </a:r>
            <a:r>
              <a:rPr i="1"/>
              <a:t>allocate</a:t>
            </a:r>
            <a:r>
              <a:t> memory</a:t>
            </a:r>
          </a:p>
          <a:p>
            <a:pPr lvl="1">
              <a:tabLst>
                <a:tab pos="2044700" algn="l"/>
              </a:tabLst>
            </a:pPr>
            <a:r>
              <a:t>How does it know the type?</a:t>
            </a:r>
          </a:p>
          <a:p>
            <a:pPr lvl="1">
              <a:tabLst>
                <a:tab pos="2044700" algn="l"/>
              </a:tabLst>
            </a:pPr>
            <a:r>
              <a:t>It doesn’t, so it returns a </a:t>
            </a:r>
            <a:r>
              <a:rPr i="1"/>
              <a:t>void</a:t>
            </a:r>
            <a:r>
              <a:t> pointer</a:t>
            </a:r>
          </a:p>
          <a:p>
            <a:pPr lvl="1">
              <a:tabLst>
                <a:tab pos="2044700" algn="l"/>
              </a:tabLst>
            </a:pPr>
            <a:r>
              <a:t>And we </a:t>
            </a:r>
            <a:r>
              <a:rPr i="1"/>
              <a:t>cast</a:t>
            </a:r>
            <a:r>
              <a:t> it to our desired type</a:t>
            </a:r>
          </a:p>
          <a:p>
            <a:pPr lvl="1">
              <a:tabLst>
                <a:tab pos="2044700" algn="l"/>
              </a:tabLst>
            </a:pPr>
            <a:r>
              <a:t>With </a:t>
            </a:r>
            <a:r>
              <a:rPr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malloc()</a:t>
            </a:r>
            <a:r>
              <a:t> from </a:t>
            </a:r>
            <a:r>
              <a:rPr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&lt;stdlib.h&gt;</a:t>
            </a:r>
          </a:p>
          <a:p>
            <a:pPr marL="0" lvl="2" indent="952500">
              <a:lnSpc>
                <a:spcPts val="4800"/>
              </a:lnSpc>
              <a:buSzTx/>
              <a:buNone/>
              <a:tabLst>
                <a:tab pos="2476500" algn="l"/>
              </a:tabLst>
              <a:defRPr sz="4000"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char *aString = (char *) malloc(10);</a:t>
            </a:r>
          </a:p>
          <a:p>
            <a:pPr>
              <a:tabLst>
                <a:tab pos="1587500" algn="l"/>
              </a:tabLst>
            </a:pPr>
            <a:r>
              <a:t>We are responsible for any initialisation</a:t>
            </a:r>
          </a:p>
        </p:txBody>
      </p:sp>
    </p:spTree>
    <p:extLst>
      <p:ext uri="{BB962C8B-B14F-4D97-AF65-F5344CB8AC3E}">
        <p14:creationId xmlns:p14="http://schemas.microsoft.com/office/powerpoint/2010/main" val="1758225138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malloc() &amp; free()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malloc() allocates bytes of memory</a:t>
            </a:r>
          </a:p>
          <a:p>
            <a:pPr lvl="1">
              <a:tabLst>
                <a:tab pos="2044700" algn="l"/>
              </a:tabLst>
            </a:pPr>
            <a:r>
              <a:t>Often for strings or arrays</a:t>
            </a:r>
          </a:p>
          <a:p>
            <a:pPr lvl="1">
              <a:tabLst>
                <a:tab pos="2044700" algn="l"/>
              </a:tabLst>
            </a:pPr>
            <a:r>
              <a:t>Calculate the amount using sizeof()</a:t>
            </a:r>
          </a:p>
          <a:p>
            <a:pPr marL="0" lvl="1" indent="609600">
              <a:lnSpc>
                <a:spcPts val="3300"/>
              </a:lnSpc>
              <a:buSzTx/>
              <a:buNone/>
              <a:tabLst>
                <a:tab pos="2044700" algn="l"/>
              </a:tabLst>
              <a:defRPr sz="2800"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long *myLongs = (long *) malloc(nLongs * sizeof(long));</a:t>
            </a:r>
          </a:p>
          <a:p>
            <a:pPr>
              <a:tabLst>
                <a:tab pos="1587500" algn="l"/>
              </a:tabLst>
            </a:pPr>
            <a:r>
              <a:t>free() returns the memory to the system</a:t>
            </a:r>
          </a:p>
          <a:p>
            <a:pPr lvl="1">
              <a:tabLst>
                <a:tab pos="2044700" algn="l"/>
              </a:tabLst>
            </a:pPr>
            <a:r>
              <a:t>so that it can be reused</a:t>
            </a:r>
          </a:p>
          <a:p>
            <a:pPr>
              <a:tabLst>
                <a:tab pos="1587500" algn="l"/>
              </a:tabLst>
            </a:pPr>
            <a:r>
              <a:t>Use carefully!</a:t>
            </a:r>
          </a:p>
        </p:txBody>
      </p:sp>
    </p:spTree>
    <p:extLst>
      <p:ext uri="{BB962C8B-B14F-4D97-AF65-F5344CB8AC3E}">
        <p14:creationId xmlns:p14="http://schemas.microsoft.com/office/powerpoint/2010/main" val="61751627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Variable Parameters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Sometimes, a function </a:t>
            </a:r>
            <a:r>
              <a:rPr i="1"/>
              <a:t>should</a:t>
            </a:r>
            <a:r>
              <a:t> change a value</a:t>
            </a:r>
          </a:p>
          <a:p>
            <a:pPr>
              <a:tabLst>
                <a:tab pos="1587500" algn="l"/>
              </a:tabLst>
            </a:pPr>
            <a:r>
              <a:t>But copying parameters prevents this</a:t>
            </a:r>
          </a:p>
          <a:p>
            <a:pPr>
              <a:tabLst>
                <a:tab pos="1587500" algn="l"/>
              </a:tabLst>
            </a:pPr>
            <a:r>
              <a:t>Instead, we pass a </a:t>
            </a:r>
            <a:r>
              <a:rPr i="1"/>
              <a:t>variable parameter</a:t>
            </a:r>
          </a:p>
          <a:p>
            <a:pPr lvl="1">
              <a:tabLst>
                <a:tab pos="2044700" algn="l"/>
              </a:tabLst>
            </a:pPr>
            <a:r>
              <a:t>a pointer to the variable to be changed</a:t>
            </a:r>
          </a:p>
          <a:p>
            <a:pPr>
              <a:tabLst>
                <a:tab pos="1587500" algn="l"/>
              </a:tabLst>
            </a:pPr>
            <a:r>
              <a:t>Thus, we can’t change the pointer</a:t>
            </a:r>
          </a:p>
          <a:p>
            <a:pPr lvl="1">
              <a:tabLst>
                <a:tab pos="2044700" algn="l"/>
              </a:tabLst>
            </a:pPr>
            <a:r>
              <a:t>But we can change the contents</a:t>
            </a:r>
          </a:p>
          <a:p>
            <a:pPr lvl="1">
              <a:tabLst>
                <a:tab pos="2044700" algn="l"/>
              </a:tabLst>
            </a:pPr>
            <a:r>
              <a:t>And this is what scanf() uses</a:t>
            </a:r>
          </a:p>
        </p:txBody>
      </p:sp>
    </p:spTree>
    <p:extLst>
      <p:ext uri="{BB962C8B-B14F-4D97-AF65-F5344CB8AC3E}">
        <p14:creationId xmlns:p14="http://schemas.microsoft.com/office/powerpoint/2010/main" val="204057864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996657" y="4533899"/>
            <a:ext cx="1011486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1066800" algn="l"/>
              </a:tabLst>
            </a:pPr>
            <a:endParaRPr/>
          </a:p>
        </p:txBody>
      </p:sp>
      <p:pic>
        <p:nvPicPr>
          <p:cNvPr id="106" name="Screen Shot 2015-10-20 at 09.37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804" y="63202"/>
            <a:ext cx="10018892" cy="92072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7291437" y="50800"/>
            <a:ext cx="5713363" cy="1524000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79911198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Uses of Pointers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Avoid copying large variables into functions</a:t>
            </a:r>
          </a:p>
          <a:p>
            <a:pPr>
              <a:tabLst>
                <a:tab pos="1587500" algn="l"/>
              </a:tabLst>
            </a:pPr>
            <a:r>
              <a:t>Allow changing </a:t>
            </a:r>
            <a:r>
              <a:rPr i="1"/>
              <a:t>contents</a:t>
            </a:r>
            <a:r>
              <a:t> of parameters</a:t>
            </a:r>
          </a:p>
          <a:p>
            <a:pPr>
              <a:tabLst>
                <a:tab pos="1587500" algn="l"/>
              </a:tabLst>
            </a:pPr>
            <a:r>
              <a:t>Allocate memory as/when needed</a:t>
            </a:r>
          </a:p>
          <a:p>
            <a:pPr>
              <a:tabLst>
                <a:tab pos="1587500" algn="l"/>
              </a:tabLst>
            </a:pPr>
            <a:r>
              <a:t>Deal with varying amounts of input</a:t>
            </a:r>
          </a:p>
          <a:p>
            <a:pPr>
              <a:tabLst>
                <a:tab pos="1587500" algn="l"/>
              </a:tabLst>
            </a:pPr>
            <a:r>
              <a:t>Build complex internal representations</a:t>
            </a:r>
          </a:p>
          <a:p>
            <a:pPr lvl="1">
              <a:tabLst>
                <a:tab pos="2044700" algn="l"/>
              </a:tabLst>
            </a:pPr>
            <a:r>
              <a:t>Of things where ints &amp; floats aren’t enough</a:t>
            </a:r>
          </a:p>
          <a:p>
            <a:pPr>
              <a:tabLst>
                <a:tab pos="1587500" algn="l"/>
              </a:tabLst>
            </a:pPr>
            <a:r>
              <a:t>Arbitrary manipulation of data</a:t>
            </a:r>
          </a:p>
        </p:txBody>
      </p:sp>
    </p:spTree>
    <p:extLst>
      <p:ext uri="{BB962C8B-B14F-4D97-AF65-F5344CB8AC3E}">
        <p14:creationId xmlns:p14="http://schemas.microsoft.com/office/powerpoint/2010/main" val="420923621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Downsides of Pointers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Memory addresses can be wrong:</a:t>
            </a:r>
          </a:p>
          <a:p>
            <a:pPr lvl="1">
              <a:tabLst>
                <a:tab pos="2044700" algn="l"/>
              </a:tabLst>
            </a:pPr>
            <a:r>
              <a:t>Invalid - no memory exists with that address</a:t>
            </a:r>
          </a:p>
          <a:p>
            <a:pPr lvl="1">
              <a:tabLst>
                <a:tab pos="2044700" algn="l"/>
              </a:tabLst>
            </a:pPr>
            <a:r>
              <a:t>Illegal - operating system won’t let you</a:t>
            </a:r>
          </a:p>
          <a:p>
            <a:pPr lvl="1">
              <a:tabLst>
                <a:tab pos="2044700" algn="l"/>
              </a:tabLst>
            </a:pPr>
            <a:r>
              <a:t>Incorrect - doesn’t point to what you think</a:t>
            </a:r>
          </a:p>
          <a:p>
            <a:pPr lvl="1">
              <a:tabLst>
                <a:tab pos="2044700" algn="l"/>
              </a:tabLst>
            </a:pPr>
            <a:r>
              <a:t>Dangling - used to be right, but no longer</a:t>
            </a:r>
          </a:p>
          <a:p>
            <a:pPr lvl="1">
              <a:tabLst>
                <a:tab pos="2044700" algn="l"/>
              </a:tabLst>
            </a:pPr>
            <a:r>
              <a:t>Malicious - deliberately wrong for hacking</a:t>
            </a:r>
          </a:p>
        </p:txBody>
      </p:sp>
    </p:spTree>
    <p:extLst>
      <p:ext uri="{BB962C8B-B14F-4D97-AF65-F5344CB8AC3E}">
        <p14:creationId xmlns:p14="http://schemas.microsoft.com/office/powerpoint/2010/main" val="1623224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I/O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" y="1367073"/>
            <a:ext cx="12992100" cy="7776927"/>
          </a:xfrm>
        </p:spPr>
        <p:txBody>
          <a:bodyPr>
            <a:noAutofit/>
          </a:bodyPr>
          <a:lstStyle/>
          <a:p>
            <a:r>
              <a:rPr lang="en-US"/>
              <a:t>I/O is input &amp; output</a:t>
            </a:r>
          </a:p>
          <a:p>
            <a:r>
              <a:rPr lang="en-US"/>
              <a:t>A crucial part of working programs</a:t>
            </a:r>
          </a:p>
          <a:p>
            <a:r>
              <a:rPr lang="en-US"/>
              <a:t>For now, we will ignore GUIs, &amp;c.</a:t>
            </a:r>
          </a:p>
          <a:p>
            <a:r>
              <a:rPr lang="en-US"/>
              <a:t>And deal </a:t>
            </a:r>
            <a:r>
              <a:rPr lang="en-US" i="1"/>
              <a:t>only</a:t>
            </a:r>
            <a:r>
              <a:rPr lang="en-US"/>
              <a:t> with files on disk</a:t>
            </a:r>
          </a:p>
          <a:p>
            <a:r>
              <a:rPr lang="en-US"/>
              <a:t>These can be:</a:t>
            </a:r>
          </a:p>
          <a:p>
            <a:pPr lvl="1"/>
            <a:r>
              <a:rPr lang="en-US"/>
              <a:t>ASCII text files</a:t>
            </a:r>
          </a:p>
          <a:p>
            <a:pPr lvl="1"/>
            <a:r>
              <a:rPr lang="en-US"/>
              <a:t>Binary files storing raw info</a:t>
            </a:r>
          </a:p>
          <a:p>
            <a:pPr lvl="1"/>
            <a:r>
              <a:rPr lang="en-US"/>
              <a:t>Structured files (built </a:t>
            </a:r>
            <a:r>
              <a:rPr lang="en-US" i="1"/>
              <a:t>on top</a:t>
            </a:r>
            <a:r>
              <a:rPr lang="en-US"/>
              <a:t> of these two)</a:t>
            </a:r>
          </a:p>
        </p:txBody>
      </p:sp>
    </p:spTree>
    <p:extLst>
      <p:ext uri="{BB962C8B-B14F-4D97-AF65-F5344CB8AC3E}">
        <p14:creationId xmlns:p14="http://schemas.microsoft.com/office/powerpoint/2010/main" val="275209182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Ultimately, all data is just a sequence of bytes</a:t>
            </a:r>
          </a:p>
          <a:p>
            <a:r>
              <a:rPr lang="en-US"/>
              <a:t>Stored on a disk</a:t>
            </a:r>
          </a:p>
          <a:p>
            <a:r>
              <a:rPr lang="en-US"/>
              <a:t>So underneath </a:t>
            </a:r>
            <a:r>
              <a:rPr lang="en-US" i="1"/>
              <a:t>everything</a:t>
            </a:r>
            <a:r>
              <a:rPr lang="en-US"/>
              <a:t> is binary read/write</a:t>
            </a:r>
          </a:p>
          <a:p>
            <a:r>
              <a:rPr lang="en-US"/>
              <a:t>We will look at this first</a:t>
            </a:r>
          </a:p>
          <a:p>
            <a:r>
              <a:rPr lang="en-US"/>
              <a:t>Then expand to ASCII &amp; structured files</a:t>
            </a:r>
          </a:p>
        </p:txBody>
      </p:sp>
    </p:spTree>
    <p:extLst>
      <p:ext uri="{BB962C8B-B14F-4D97-AF65-F5344CB8AC3E}">
        <p14:creationId xmlns:p14="http://schemas.microsoft.com/office/powerpoint/2010/main" val="22700355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Arithmetic operators</a:t>
            </a:r>
          </a:p>
        </p:txBody>
      </p:sp>
      <p:sp>
        <p:nvSpPr>
          <p:cNvPr id="39" name="Shape 39"/>
          <p:cNvSpPr/>
          <p:nvPr/>
        </p:nvSpPr>
        <p:spPr>
          <a:xfrm>
            <a:off x="968747" y="1657350"/>
            <a:ext cx="1796306" cy="224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tabLst>
                <a:tab pos="1066800" algn="l"/>
              </a:tabLst>
              <a:defRPr u="sng">
                <a:latin typeface="+mn-lt"/>
                <a:ea typeface="+mn-ea"/>
                <a:cs typeface="+mn-cs"/>
                <a:sym typeface="Palatino"/>
              </a:defRPr>
            </a:pPr>
            <a:r>
              <a:t>Unary:</a:t>
            </a:r>
          </a:p>
          <a:p>
            <a:pPr>
              <a:lnSpc>
                <a:spcPts val="5700"/>
              </a:lnSpc>
              <a:tabLst>
                <a:tab pos="1066800" algn="l"/>
              </a:tabLst>
              <a:defRPr sz="4800"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~A</a:t>
            </a:r>
          </a:p>
        </p:txBody>
      </p:sp>
      <p:sp>
        <p:nvSpPr>
          <p:cNvPr id="40" name="Shape 40"/>
          <p:cNvSpPr/>
          <p:nvPr/>
        </p:nvSpPr>
        <p:spPr>
          <a:xfrm>
            <a:off x="968747" y="3987800"/>
            <a:ext cx="2675037" cy="445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tabLst>
                <a:tab pos="1066800" algn="l"/>
              </a:tabLst>
              <a:defRPr u="sng">
                <a:latin typeface="+mn-lt"/>
                <a:ea typeface="+mn-ea"/>
                <a:cs typeface="+mn-cs"/>
                <a:sym typeface="Palatino"/>
              </a:defRPr>
            </a:pPr>
            <a:r>
              <a:t>Binary:</a:t>
            </a:r>
          </a:p>
          <a:p>
            <a:pPr algn="l">
              <a:lnSpc>
                <a:spcPts val="5700"/>
              </a:lnSpc>
              <a:tabLst>
                <a:tab pos="1066800" algn="l"/>
              </a:tabLst>
              <a:defRPr sz="4800"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&amp; B</a:t>
            </a:r>
          </a:p>
          <a:p>
            <a:pPr algn="l">
              <a:lnSpc>
                <a:spcPts val="5700"/>
              </a:lnSpc>
              <a:tabLst>
                <a:tab pos="1066800" algn="l"/>
              </a:tabLst>
              <a:defRPr sz="4800"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| B</a:t>
            </a:r>
          </a:p>
          <a:p>
            <a:pPr algn="l">
              <a:lnSpc>
                <a:spcPts val="5700"/>
              </a:lnSpc>
              <a:tabLst>
                <a:tab pos="1066800" algn="l"/>
              </a:tabLst>
              <a:defRPr sz="4800"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^ B</a:t>
            </a:r>
          </a:p>
          <a:p>
            <a:pPr algn="l">
              <a:lnSpc>
                <a:spcPts val="5700"/>
              </a:lnSpc>
              <a:tabLst>
                <a:tab pos="1066800" algn="l"/>
              </a:tabLst>
              <a:defRPr sz="4800"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&lt;&lt; B</a:t>
            </a:r>
          </a:p>
          <a:p>
            <a:pPr algn="l">
              <a:lnSpc>
                <a:spcPts val="5700"/>
              </a:lnSpc>
              <a:tabLst>
                <a:tab pos="1066800" algn="l"/>
              </a:tabLst>
              <a:defRPr sz="4800"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&gt;&gt; B</a:t>
            </a:r>
          </a:p>
        </p:txBody>
      </p:sp>
      <p:sp>
        <p:nvSpPr>
          <p:cNvPr id="41" name="Shape 41"/>
          <p:cNvSpPr/>
          <p:nvPr/>
        </p:nvSpPr>
        <p:spPr>
          <a:xfrm>
            <a:off x="4045204" y="2365350"/>
            <a:ext cx="557703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Two’s Complement of A</a:t>
            </a:r>
          </a:p>
        </p:txBody>
      </p:sp>
      <p:sp>
        <p:nvSpPr>
          <p:cNvPr id="42" name="Shape 42"/>
          <p:cNvSpPr/>
          <p:nvPr/>
        </p:nvSpPr>
        <p:spPr>
          <a:xfrm>
            <a:off x="4045204" y="4651399"/>
            <a:ext cx="287779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Bitwise And</a:t>
            </a:r>
          </a:p>
        </p:txBody>
      </p:sp>
      <p:sp>
        <p:nvSpPr>
          <p:cNvPr id="43" name="Shape 43"/>
          <p:cNvSpPr/>
          <p:nvPr/>
        </p:nvSpPr>
        <p:spPr>
          <a:xfrm>
            <a:off x="4045204" y="5419749"/>
            <a:ext cx="249530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Bitwise Or</a:t>
            </a:r>
          </a:p>
        </p:txBody>
      </p:sp>
      <p:sp>
        <p:nvSpPr>
          <p:cNvPr id="44" name="Shape 44"/>
          <p:cNvSpPr/>
          <p:nvPr/>
        </p:nvSpPr>
        <p:spPr>
          <a:xfrm>
            <a:off x="4045204" y="6200799"/>
            <a:ext cx="6172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Bitwise XOr (Exclusive Or)</a:t>
            </a:r>
          </a:p>
        </p:txBody>
      </p:sp>
      <p:sp>
        <p:nvSpPr>
          <p:cNvPr id="45" name="Shape 45"/>
          <p:cNvSpPr/>
          <p:nvPr/>
        </p:nvSpPr>
        <p:spPr>
          <a:xfrm>
            <a:off x="4045204" y="6902474"/>
            <a:ext cx="774347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Left Shift (moves bits to high end)</a:t>
            </a:r>
          </a:p>
        </p:txBody>
      </p:sp>
      <p:sp>
        <p:nvSpPr>
          <p:cNvPr id="46" name="Shape 46"/>
          <p:cNvSpPr/>
          <p:nvPr/>
        </p:nvSpPr>
        <p:spPr>
          <a:xfrm>
            <a:off x="4045204" y="7629549"/>
            <a:ext cx="791314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tabLst>
                <a:tab pos="10668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Right Shift (moves bits to low end)</a:t>
            </a:r>
          </a:p>
        </p:txBody>
      </p:sp>
    </p:spTree>
    <p:extLst>
      <p:ext uri="{BB962C8B-B14F-4D97-AF65-F5344CB8AC3E}">
        <p14:creationId xmlns:p14="http://schemas.microsoft.com/office/powerpoint/2010/main" val="161341245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using files, you need to:</a:t>
            </a:r>
          </a:p>
          <a:p>
            <a:pPr lvl="1"/>
            <a:r>
              <a:rPr lang="en-US"/>
              <a:t>1.	Specify which file to use (i.e. </a:t>
            </a:r>
            <a:r>
              <a:rPr lang="en-US" i="1"/>
              <a:t>open</a:t>
            </a:r>
            <a:r>
              <a:rPr lang="en-US"/>
              <a:t> the file)</a:t>
            </a:r>
          </a:p>
          <a:p>
            <a:pPr lvl="1"/>
            <a:r>
              <a:rPr lang="en-US"/>
              <a:t>2.	Do your reading / writing</a:t>
            </a:r>
          </a:p>
          <a:p>
            <a:pPr lvl="2"/>
            <a:r>
              <a:rPr lang="en-US"/>
              <a:t>a.	as ASCII text, or</a:t>
            </a:r>
          </a:p>
          <a:p>
            <a:pPr lvl="2"/>
            <a:r>
              <a:rPr lang="en-US"/>
              <a:t>b.	as binary bytes</a:t>
            </a:r>
          </a:p>
          <a:p>
            <a:pPr lvl="1"/>
            <a:r>
              <a:rPr lang="en-US"/>
              <a:t>3.	Close your file when done</a:t>
            </a:r>
          </a:p>
        </p:txBody>
      </p:sp>
    </p:spTree>
    <p:extLst>
      <p:ext uri="{BB962C8B-B14F-4D97-AF65-F5344CB8AC3E}">
        <p14:creationId xmlns:p14="http://schemas.microsoft.com/office/powerpoint/2010/main" val="252755191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Pointers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Files are stored as pointers:</a:t>
            </a:r>
          </a:p>
          <a:p>
            <a:pPr lvl="1"/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 *in_file;</a:t>
            </a:r>
          </a:p>
          <a:p>
            <a:r>
              <a:rPr lang="en-US"/>
              <a:t>The </a:t>
            </a: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 </a:t>
            </a:r>
            <a:r>
              <a:rPr lang="en-US"/>
              <a:t>is a structure (covered later)</a:t>
            </a:r>
          </a:p>
          <a:p>
            <a:r>
              <a:rPr lang="en-US"/>
              <a:t>It holds all the information the system needs</a:t>
            </a:r>
          </a:p>
          <a:p>
            <a:pPr lvl="1"/>
            <a:r>
              <a:rPr lang="en-US"/>
              <a:t>To find the file on the disk</a:t>
            </a:r>
          </a:p>
          <a:p>
            <a:r>
              <a:rPr lang="en-US"/>
              <a:t>There are three </a:t>
            </a:r>
            <a:r>
              <a:rPr lang="en-US" i="1"/>
              <a:t>special</a:t>
            </a:r>
            <a:r>
              <a:rPr lang="en-US"/>
              <a:t> file pointers</a:t>
            </a:r>
          </a:p>
          <a:p>
            <a:pPr lvl="1"/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stdin, stdout, stderr</a:t>
            </a:r>
          </a:p>
        </p:txBody>
      </p:sp>
    </p:spTree>
    <p:extLst>
      <p:ext uri="{BB962C8B-B14F-4D97-AF65-F5344CB8AC3E}">
        <p14:creationId xmlns:p14="http://schemas.microsoft.com/office/powerpoint/2010/main" val="158197978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Opening A File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/>
              <a:t>To open a file, we need to specify:</a:t>
            </a:r>
          </a:p>
          <a:p>
            <a:pPr lvl="1"/>
            <a:r>
              <a:rPr lang="en-US"/>
              <a:t>Where to find the file (the filename)</a:t>
            </a:r>
          </a:p>
          <a:p>
            <a:pPr lvl="1"/>
            <a:r>
              <a:rPr lang="en-US"/>
              <a:t>What type of file we want</a:t>
            </a:r>
          </a:p>
          <a:p>
            <a:r>
              <a:rPr lang="en-US"/>
              <a:t>The function fopen() does this:</a:t>
            </a:r>
          </a:p>
          <a:p>
            <a:pPr lvl="1"/>
            <a:r>
              <a:rPr lang="en-US" sz="3600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FILE *fopen(char *fileName, char *mode);</a:t>
            </a:r>
          </a:p>
          <a:p>
            <a:r>
              <a:rPr lang="en-US"/>
              <a:t>And </a:t>
            </a:r>
            <a:r>
              <a:rPr lang="en-US" i="1"/>
              <a:t>returns</a:t>
            </a:r>
            <a:r>
              <a:rPr lang="en-US"/>
              <a:t> a file pointer</a:t>
            </a:r>
          </a:p>
          <a:p>
            <a:pPr lvl="1"/>
            <a:r>
              <a:rPr lang="en-US"/>
              <a:t>If it can’t open the file, it returns NULL</a:t>
            </a:r>
          </a:p>
        </p:txBody>
      </p:sp>
    </p:spTree>
    <p:extLst>
      <p:ext uri="{BB962C8B-B14F-4D97-AF65-F5344CB8AC3E}">
        <p14:creationId xmlns:p14="http://schemas.microsoft.com/office/powerpoint/2010/main" val="120113921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6650650" cy="7581900"/>
          </a:xfrm>
        </p:spPr>
        <p:txBody>
          <a:bodyPr/>
          <a:lstStyle/>
          <a:p>
            <a:r>
              <a:rPr lang="en-US"/>
              <a:t>Mode can be:</a:t>
            </a:r>
          </a:p>
          <a:p>
            <a:pPr lvl="1"/>
            <a:r>
              <a:rPr lang="en-US"/>
              <a:t>“r” – read</a:t>
            </a:r>
          </a:p>
          <a:p>
            <a:pPr lvl="1"/>
            <a:r>
              <a:rPr lang="en-US"/>
              <a:t>“w” – write</a:t>
            </a:r>
          </a:p>
          <a:p>
            <a:pPr lvl="1"/>
            <a:r>
              <a:rPr lang="en-US"/>
              <a:t>“a” – append</a:t>
            </a:r>
          </a:p>
          <a:p>
            <a:r>
              <a:rPr lang="en-US"/>
              <a:t>“b” means binary, but is no longer needed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768" y="2295394"/>
            <a:ext cx="5042843" cy="612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1828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A File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12992100" cy="4331706"/>
          </a:xfrm>
        </p:spPr>
        <p:txBody>
          <a:bodyPr/>
          <a:lstStyle/>
          <a:p>
            <a:r>
              <a:rPr lang="en-US"/>
              <a:t>First, you have to have somewhere to store it</a:t>
            </a:r>
          </a:p>
          <a:p>
            <a:r>
              <a:rPr lang="en-US"/>
              <a:t>Which means allocating memory</a:t>
            </a:r>
          </a:p>
          <a:p>
            <a:r>
              <a:rPr lang="en-US"/>
              <a:t>So we need to find the file size</a:t>
            </a:r>
          </a:p>
          <a:p>
            <a:r>
              <a:rPr lang="en-US"/>
              <a:t>Then call malloc() to make sure we have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124488"/>
            <a:ext cx="13004800" cy="25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4142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Read/Write Head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Notionally, every file has a “read/write head”</a:t>
            </a:r>
          </a:p>
          <a:p>
            <a:r>
              <a:rPr lang="en-US" i="1"/>
              <a:t>Where</a:t>
            </a:r>
            <a:r>
              <a:rPr lang="en-US"/>
              <a:t> in the file we’re reading from</a:t>
            </a:r>
          </a:p>
          <a:p>
            <a:r>
              <a:rPr lang="en-US"/>
              <a:t>Expressed as an offset from the beginning</a:t>
            </a:r>
          </a:p>
          <a:p>
            <a:pPr lvl="1"/>
            <a:r>
              <a:rPr lang="en-US"/>
              <a:t>i.e. a file position</a:t>
            </a:r>
          </a:p>
          <a:p>
            <a:r>
              <a:rPr lang="en-US"/>
              <a:t>Every time you read or write, it moves</a:t>
            </a:r>
          </a:p>
          <a:p>
            <a:pPr lvl="1"/>
            <a:r>
              <a:rPr lang="en-US"/>
              <a:t>So that it’s always </a:t>
            </a:r>
            <a:r>
              <a:rPr lang="en-US" i="1"/>
              <a:t>after</a:t>
            </a:r>
            <a:r>
              <a:rPr lang="en-US"/>
              <a:t> your last read or write</a:t>
            </a:r>
          </a:p>
        </p:txBody>
      </p:sp>
    </p:spTree>
    <p:extLst>
      <p:ext uri="{BB962C8B-B14F-4D97-AF65-F5344CB8AC3E}">
        <p14:creationId xmlns:p14="http://schemas.microsoft.com/office/powerpoint/2010/main" val="97661747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fseek()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" y="1230489"/>
            <a:ext cx="12992100" cy="7913511"/>
          </a:xfrm>
        </p:spPr>
        <p:txBody>
          <a:bodyPr>
            <a:normAutofit/>
          </a:bodyPr>
          <a:lstStyle/>
          <a:p>
            <a:pPr marL="734658" lvl="1">
              <a:tabLst>
                <a:tab pos="1587500" algn="l"/>
              </a:tabLst>
            </a:pP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int fseek(FILE *stream, long offset, int whence);</a:t>
            </a:r>
          </a:p>
          <a:p>
            <a:r>
              <a:rPr lang="en-US"/>
              <a:t>fseek() </a:t>
            </a:r>
            <a:r>
              <a:rPr lang="en-US" i="1"/>
              <a:t>moves</a:t>
            </a:r>
            <a:r>
              <a:rPr lang="en-US"/>
              <a:t> the file position</a:t>
            </a:r>
          </a:p>
          <a:p>
            <a:pPr lvl="1"/>
            <a:r>
              <a:rPr lang="en-US"/>
              <a:t>by the stated offset in bytes</a:t>
            </a:r>
          </a:p>
          <a:p>
            <a:pPr lvl="1"/>
            <a:r>
              <a:rPr lang="en-US"/>
              <a:t>starting from “whence”, which can be:</a:t>
            </a:r>
          </a:p>
          <a:p>
            <a:pPr lvl="2"/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SEEK_SET</a:t>
            </a:r>
            <a:r>
              <a:rPr lang="en-US"/>
              <a:t>:	start of the file</a:t>
            </a:r>
          </a:p>
          <a:p>
            <a:pPr lvl="2"/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SEEK_CUR</a:t>
            </a:r>
            <a:r>
              <a:rPr lang="en-US"/>
              <a:t>: current position</a:t>
            </a:r>
          </a:p>
          <a:p>
            <a:pPr lvl="2"/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SEEK_END</a:t>
            </a:r>
            <a:r>
              <a:rPr lang="en-US"/>
              <a:t>: end of the file</a:t>
            </a:r>
          </a:p>
        </p:txBody>
      </p:sp>
    </p:spTree>
    <p:extLst>
      <p:ext uri="{BB962C8B-B14F-4D97-AF65-F5344CB8AC3E}">
        <p14:creationId xmlns:p14="http://schemas.microsoft.com/office/powerpoint/2010/main" val="164287680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ftell() / rewind()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734658" lvl="1">
              <a:tabLst>
                <a:tab pos="1587500" algn="l"/>
              </a:tabLst>
            </a:pP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long ftell(FILE *stream);</a:t>
            </a:r>
            <a:endParaRPr lang="en-US"/>
          </a:p>
          <a:p>
            <a:r>
              <a:rPr lang="en-US"/>
              <a:t>ftell() tells you the </a:t>
            </a:r>
            <a:r>
              <a:rPr lang="en-US" i="1"/>
              <a:t>current</a:t>
            </a:r>
            <a:r>
              <a:rPr lang="en-US"/>
              <a:t> file position</a:t>
            </a:r>
          </a:p>
          <a:p>
            <a:pPr lvl="1"/>
            <a:r>
              <a:rPr lang="en-US"/>
              <a:t>You pass it the file pointer</a:t>
            </a:r>
          </a:p>
          <a:p>
            <a:pPr lvl="1"/>
            <a:r>
              <a:rPr lang="en-US"/>
              <a:t>It tells you where the file position is</a:t>
            </a:r>
          </a:p>
          <a:p>
            <a:pPr marL="734658" lvl="1">
              <a:tabLst>
                <a:tab pos="1587500" algn="l"/>
              </a:tabLst>
            </a:pP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 rewind(FILE *stream);</a:t>
            </a:r>
            <a:endParaRPr lang="en-US"/>
          </a:p>
          <a:p>
            <a:pPr lvl="1"/>
            <a:r>
              <a:rPr lang="en-US"/>
              <a:t>resets to the start of the file</a:t>
            </a:r>
          </a:p>
          <a:p>
            <a:pPr lvl="1"/>
            <a:r>
              <a:rPr lang="en-US"/>
              <a:t>equivalent to </a:t>
            </a:r>
            <a:r>
              <a:rPr lang="en-US" sz="4200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fseek(stream, 0, SEEK_SET);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9283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the File Size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12992100" cy="5143500"/>
          </a:xfrm>
        </p:spPr>
        <p:txBody>
          <a:bodyPr/>
          <a:lstStyle/>
          <a:p>
            <a:r>
              <a:rPr lang="en-US"/>
              <a:t>1.	Open the file</a:t>
            </a:r>
          </a:p>
          <a:p>
            <a:r>
              <a:rPr lang="en-US"/>
              <a:t>2.	Use fseek() to find the end of the file</a:t>
            </a:r>
          </a:p>
          <a:p>
            <a:r>
              <a:rPr lang="en-US"/>
              <a:t>3.	Use ftell() to get the file position</a:t>
            </a:r>
          </a:p>
          <a:p>
            <a:pPr lvl="1"/>
            <a:r>
              <a:rPr lang="en-US"/>
              <a:t>which is the number of bytes in the file</a:t>
            </a:r>
          </a:p>
          <a:p>
            <a:r>
              <a:rPr lang="en-US"/>
              <a:t>4	Use rewind() to return to the start of the file</a:t>
            </a:r>
          </a:p>
        </p:txBody>
      </p:sp>
    </p:spTree>
    <p:extLst>
      <p:ext uri="{BB962C8B-B14F-4D97-AF65-F5344CB8AC3E}">
        <p14:creationId xmlns:p14="http://schemas.microsoft.com/office/powerpoint/2010/main" val="25718419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Size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384300"/>
            <a:ext cx="11379200" cy="6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046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creen Shot 2015-12-01 at 09.57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885" y="1298933"/>
            <a:ext cx="11277601" cy="79883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4207490049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/ Writing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size_t fread(void *ptr, size_t size, size_t nitems, FILE *stream);</a:t>
            </a:r>
          </a:p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size_t fwrite(void *ptr, size_t size, size_t nitems, FILE *stream);</a:t>
            </a:r>
          </a:p>
          <a:p>
            <a:r>
              <a:rPr lang="en-US"/>
              <a:t>ptr is a pointer to the location in memory</a:t>
            </a:r>
          </a:p>
          <a:p>
            <a:r>
              <a:rPr lang="en-US"/>
              <a:t>size is the size of each item in bytes</a:t>
            </a:r>
          </a:p>
          <a:p>
            <a:r>
              <a:rPr lang="en-US"/>
              <a:t>nitems is how many items to read</a:t>
            </a:r>
          </a:p>
          <a:p>
            <a:r>
              <a:rPr lang="en-US"/>
              <a:t>return value is the number of items read</a:t>
            </a:r>
          </a:p>
        </p:txBody>
      </p:sp>
    </p:spTree>
    <p:extLst>
      <p:ext uri="{BB962C8B-B14F-4D97-AF65-F5344CB8AC3E}">
        <p14:creationId xmlns:p14="http://schemas.microsoft.com/office/powerpoint/2010/main" val="247615698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Code, 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574800"/>
            <a:ext cx="83439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0325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Code, II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1574800"/>
            <a:ext cx="84328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1921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rPr lang="en-GB"/>
              <a:t>Matrices in C++</a:t>
            </a:r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Matrix arithmetic is repetitive</a:t>
            </a:r>
          </a:p>
          <a:p>
            <a:pPr lvl="1">
              <a:tabLst>
                <a:tab pos="2044700" algn="l"/>
              </a:tabLst>
            </a:pPr>
            <a:r>
              <a:t>repeated multiplication &amp; addition</a:t>
            </a:r>
          </a:p>
          <a:p>
            <a:pPr lvl="1">
              <a:tabLst>
                <a:tab pos="2044700" algn="l"/>
              </a:tabLst>
            </a:pPr>
            <a:r>
              <a:t>ideal for doing on a computer</a:t>
            </a:r>
          </a:p>
          <a:p>
            <a:pPr lvl="1">
              <a:tabLst>
                <a:tab pos="2044700" algn="l"/>
              </a:tabLst>
            </a:pPr>
            <a:r>
              <a:t>especially in object-oriented C++</a:t>
            </a:r>
          </a:p>
          <a:p>
            <a:pPr lvl="1">
              <a:tabLst>
                <a:tab pos="2044700" algn="l"/>
              </a:tabLst>
            </a:pPr>
            <a:r>
              <a:t>can also do it in Python</a:t>
            </a:r>
          </a:p>
        </p:txBody>
      </p:sp>
    </p:spTree>
    <p:extLst>
      <p:ext uri="{BB962C8B-B14F-4D97-AF65-F5344CB8AC3E}">
        <p14:creationId xmlns:p14="http://schemas.microsoft.com/office/powerpoint/2010/main" val="2841455703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C++: Operator Motivation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587500" algn="l"/>
              </a:tabLst>
            </a:lvl1pPr>
          </a:lstStyle>
          <a:p>
            <a:r>
              <a:t>What if C / Java / C++ had no +-*/= ?</a:t>
            </a:r>
          </a:p>
        </p:txBody>
      </p:sp>
      <p:sp>
        <p:nvSpPr>
          <p:cNvPr id="166" name="Shape 166"/>
          <p:cNvSpPr/>
          <p:nvPr/>
        </p:nvSpPr>
        <p:spPr>
          <a:xfrm>
            <a:off x="730250" y="1778000"/>
            <a:ext cx="115570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void Assign(int *destination, int source);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int Add(int leftOperand, int rightOperand);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int Subtract( &amp;c., &amp;c., &amp;c.)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// to add 3 &amp; 4 together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// would normally use:   x = 3 + 4;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Assign(&amp;x, Add(3, 4));</a:t>
            </a:r>
          </a:p>
        </p:txBody>
      </p:sp>
      <p:sp>
        <p:nvSpPr>
          <p:cNvPr id="167" name="Shape 167"/>
          <p:cNvSpPr/>
          <p:nvPr/>
        </p:nvSpPr>
        <p:spPr>
          <a:xfrm>
            <a:off x="1270000" y="5765800"/>
            <a:ext cx="10464800" cy="316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552302" indent="-552302" algn="l">
              <a:spcBef>
                <a:spcPts val="2600"/>
              </a:spcBef>
              <a:buSzPct val="171429"/>
              <a:buFont typeface="Gill Sans"/>
              <a:buChar char="•"/>
              <a:tabLst>
                <a:tab pos="15113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Painful to use for messy formulas</a:t>
            </a:r>
          </a:p>
          <a:p>
            <a:pPr marL="869802" lvl="1" indent="-552302" algn="l">
              <a:spcBef>
                <a:spcPts val="2600"/>
              </a:spcBef>
              <a:buSzPct val="171429"/>
              <a:buFont typeface="Gill Sans"/>
              <a:buChar char="•"/>
              <a:tabLst>
                <a:tab pos="15113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this is what Java / C do for new types</a:t>
            </a:r>
          </a:p>
          <a:p>
            <a:pPr marL="869802" lvl="1" indent="-552302" algn="l">
              <a:spcBef>
                <a:spcPts val="2600"/>
              </a:spcBef>
              <a:buSzPct val="171429"/>
              <a:buFont typeface="Gill Sans"/>
              <a:buChar char="•"/>
              <a:tabLst>
                <a:tab pos="1511300" algn="l"/>
              </a:tabLst>
              <a:defRPr>
                <a:latin typeface="+mn-lt"/>
                <a:ea typeface="+mn-ea"/>
                <a:cs typeface="+mn-cs"/>
                <a:sym typeface="Palatino"/>
              </a:defRPr>
            </a:pPr>
            <a:r>
              <a:t>especially points, vectors &amp; matrices!</a:t>
            </a:r>
          </a:p>
        </p:txBody>
      </p:sp>
    </p:spTree>
    <p:extLst>
      <p:ext uri="{BB962C8B-B14F-4D97-AF65-F5344CB8AC3E}">
        <p14:creationId xmlns:p14="http://schemas.microsoft.com/office/powerpoint/2010/main" val="1857033224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C++: Overloaded Operators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12700" y="1562100"/>
            <a:ext cx="12992100" cy="4637485"/>
          </a:xfrm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C++ allows you to </a:t>
            </a:r>
            <a:r>
              <a:rPr i="1"/>
              <a:t>overload</a:t>
            </a:r>
            <a:r>
              <a:t> operators</a:t>
            </a:r>
          </a:p>
          <a:p>
            <a:pPr lvl="1">
              <a:tabLst>
                <a:tab pos="2044700" algn="l"/>
              </a:tabLst>
            </a:pPr>
            <a:r>
              <a:t>i.e. provide new definitions</a:t>
            </a:r>
          </a:p>
          <a:p>
            <a:pPr lvl="1">
              <a:tabLst>
                <a:tab pos="2044700" algn="l"/>
              </a:tabLst>
            </a:pPr>
            <a:r>
              <a:t>can even be made member functions</a:t>
            </a:r>
          </a:p>
        </p:txBody>
      </p:sp>
      <p:sp>
        <p:nvSpPr>
          <p:cNvPr id="171" name="Shape 171"/>
          <p:cNvSpPr/>
          <p:nvPr/>
        </p:nvSpPr>
        <p:spPr>
          <a:xfrm>
            <a:off x="1426063" y="5829300"/>
            <a:ext cx="10241586" cy="462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GB"/>
              <a:t>Cartesian3 </a:t>
            </a:r>
            <a:r>
              <a:t>operator + (</a:t>
            </a:r>
            <a:r>
              <a:rPr lang="en-GB"/>
              <a:t>Cartesian3</a:t>
            </a:r>
            <a:r>
              <a:t> LHS, </a:t>
            </a:r>
            <a:r>
              <a:rPr lang="en-GB"/>
              <a:t>Cartesian3</a:t>
            </a:r>
            <a:r>
              <a:t> RHS);</a:t>
            </a:r>
          </a:p>
        </p:txBody>
      </p:sp>
      <p:sp>
        <p:nvSpPr>
          <p:cNvPr id="172" name="Shape 172"/>
          <p:cNvSpPr/>
          <p:nvPr/>
        </p:nvSpPr>
        <p:spPr>
          <a:xfrm>
            <a:off x="2319547" y="6362700"/>
            <a:ext cx="1121124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800"/>
              </a:lnSpc>
              <a:tabLst>
                <a:tab pos="1066800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t>Return</a:t>
            </a:r>
          </a:p>
          <a:p>
            <a:pPr>
              <a:lnSpc>
                <a:spcPts val="2800"/>
              </a:lnSpc>
              <a:tabLst>
                <a:tab pos="1066800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t>Type</a:t>
            </a:r>
          </a:p>
        </p:txBody>
      </p:sp>
      <p:sp>
        <p:nvSpPr>
          <p:cNvPr id="173" name="Shape 173"/>
          <p:cNvSpPr/>
          <p:nvPr/>
        </p:nvSpPr>
        <p:spPr>
          <a:xfrm>
            <a:off x="4265141" y="6362700"/>
            <a:ext cx="1388418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ts val="2800"/>
              </a:lnSpc>
              <a:tabLst>
                <a:tab pos="1066800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t>Function</a:t>
            </a:r>
          </a:p>
          <a:p>
            <a:pPr>
              <a:lnSpc>
                <a:spcPts val="2800"/>
              </a:lnSpc>
              <a:tabLst>
                <a:tab pos="1066800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pPr>
            <a:r>
              <a:t>Name</a:t>
            </a:r>
          </a:p>
        </p:txBody>
      </p:sp>
      <p:sp>
        <p:nvSpPr>
          <p:cNvPr id="174" name="Shape 174"/>
          <p:cNvSpPr/>
          <p:nvPr/>
        </p:nvSpPr>
        <p:spPr>
          <a:xfrm>
            <a:off x="6421809" y="6451600"/>
            <a:ext cx="324728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lnSpc>
                <a:spcPts val="2800"/>
              </a:lnSpc>
              <a:tabLst>
                <a:tab pos="1066800" algn="l"/>
              </a:tabLst>
              <a:defRPr sz="24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t>Parameters (Operands)</a:t>
            </a:r>
          </a:p>
        </p:txBody>
      </p:sp>
    </p:spTree>
    <p:extLst>
      <p:ext uri="{BB962C8B-B14F-4D97-AF65-F5344CB8AC3E}">
        <p14:creationId xmlns:p14="http://schemas.microsoft.com/office/powerpoint/2010/main" val="3999995124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rPr lang="en-GB"/>
              <a:t>Cartesian3</a:t>
            </a:r>
            <a:r>
              <a:t> Class (C++)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09A55C-580F-B24C-A0E9-B3EF6B67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09" y="2037144"/>
            <a:ext cx="9815881" cy="64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5307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C4AA-FA14-484F-B9D8-2216C2E1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Cartesian3 Class, 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64E48-B786-5748-A008-027FBA07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159" y="2187616"/>
            <a:ext cx="8906728" cy="586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1783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2C9B-1BD4-554A-AFA7-130A5846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Cartesian3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1B4E1-87D6-024D-9F43-59A9409E2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1574800"/>
            <a:ext cx="8763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651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070A-6892-7343-99E0-B4FA90743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Cartesian3 Code, 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4C389-54BD-EA47-B62F-5F328C04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1709115"/>
            <a:ext cx="7213600" cy="709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434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Static vs. Dynamic Data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We have used fixed size static arrays so far</a:t>
            </a:r>
          </a:p>
          <a:p>
            <a:pPr>
              <a:tabLst>
                <a:tab pos="1587500" algn="l"/>
              </a:tabLst>
            </a:pPr>
            <a:r>
              <a:t>What if we don’t know how big is enough?</a:t>
            </a:r>
          </a:p>
          <a:p>
            <a:pPr>
              <a:tabLst>
                <a:tab pos="1587500" algn="l"/>
              </a:tabLst>
            </a:pPr>
            <a:r>
              <a:t>We need </a:t>
            </a:r>
            <a:r>
              <a:rPr i="1"/>
              <a:t>dynamic</a:t>
            </a:r>
            <a:r>
              <a:t> memory allocation</a:t>
            </a:r>
          </a:p>
          <a:p>
            <a:pPr lvl="1">
              <a:tabLst>
                <a:tab pos="2044700" algn="l"/>
              </a:tabLst>
            </a:pPr>
            <a:r>
              <a:t>Which means another level of abstraction</a:t>
            </a:r>
          </a:p>
          <a:p>
            <a:pPr lvl="1">
              <a:tabLst>
                <a:tab pos="2044700" algn="l"/>
              </a:tabLst>
            </a:pPr>
            <a:r>
              <a:t>Pointers - direct access to memory addresses</a:t>
            </a:r>
          </a:p>
          <a:p>
            <a:pPr lvl="1">
              <a:tabLst>
                <a:tab pos="2044700" algn="l"/>
              </a:tabLst>
            </a:pPr>
            <a:r>
              <a:t>The most powerful &amp; dangerous part of C</a:t>
            </a:r>
          </a:p>
        </p:txBody>
      </p:sp>
    </p:spTree>
    <p:extLst>
      <p:ext uri="{BB962C8B-B14F-4D97-AF65-F5344CB8AC3E}">
        <p14:creationId xmlns:p14="http://schemas.microsoft.com/office/powerpoint/2010/main" val="4220727124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596E-C754-7A40-A7F1-B3227BD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Usage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E7760-7B32-8349-A2C8-31B1DE472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993" y="3009418"/>
            <a:ext cx="14448793" cy="39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158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Matrix Class (C++)</a:t>
            </a:r>
          </a:p>
        </p:txBody>
      </p:sp>
      <p:sp>
        <p:nvSpPr>
          <p:cNvPr id="216" name="Shape 216"/>
          <p:cNvSpPr/>
          <p:nvPr/>
        </p:nvSpPr>
        <p:spPr>
          <a:xfrm>
            <a:off x="317500" y="2603500"/>
            <a:ext cx="12585700" cy="562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class Matrix 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{ // class Matrix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public:                              // makes life easier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float coords[3][3];                  // treat each row as a vector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Matrix();                            // default constructor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static Matrix Identity();            // returns identity matrix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Vector operator[](int i);            // returns a row as a vector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Vector column(int j);                // returns a column as vector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} // class Matrix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ostream &amp;operator&lt;&lt; (ostream &amp; ostr, Matrix m)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// C++ print routine</a:t>
            </a:r>
          </a:p>
        </p:txBody>
      </p:sp>
    </p:spTree>
    <p:extLst>
      <p:ext uri="{BB962C8B-B14F-4D97-AF65-F5344CB8AC3E}">
        <p14:creationId xmlns:p14="http://schemas.microsoft.com/office/powerpoint/2010/main" val="3491420974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Implementation</a:t>
            </a:r>
          </a:p>
        </p:txBody>
      </p:sp>
      <p:sp>
        <p:nvSpPr>
          <p:cNvPr id="219" name="Shape 219"/>
          <p:cNvSpPr/>
          <p:nvPr/>
        </p:nvSpPr>
        <p:spPr>
          <a:xfrm>
            <a:off x="203200" y="1841500"/>
            <a:ext cx="125857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Vector Matrix::operator[](int i)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{ // operator[]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return Vector(coords[i][0], coords[i][1], coords[i][2]);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} // operator[]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Vector Matrix::column(int j)          // returns a column as vector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{ // column()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return Vector(coords[0][j], coords[1][j], coords[2][j]);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} // column()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ostream &amp;operator&lt;&lt; (ostream &amp; ostr, Matrix m)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{ // print operator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for (int i = 0; i &lt; 3; i++)  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ostr &lt;&lt; m[i] &lt;&lt; endl;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return ostr;</a:t>
            </a:r>
          </a:p>
          <a:p>
            <a:pPr algn="l">
              <a:lnSpc>
                <a:spcPts val="2800"/>
              </a:lnSpc>
              <a:tabLst>
                <a:tab pos="1066800" algn="l"/>
                <a:tab pos="12611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} // print operator</a:t>
            </a:r>
          </a:p>
        </p:txBody>
      </p:sp>
    </p:spTree>
    <p:extLst>
      <p:ext uri="{BB962C8B-B14F-4D97-AF65-F5344CB8AC3E}">
        <p14:creationId xmlns:p14="http://schemas.microsoft.com/office/powerpoint/2010/main" val="4247324432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Matrix Addition</a:t>
            </a:r>
          </a:p>
        </p:txBody>
      </p:sp>
      <p:sp>
        <p:nvSpPr>
          <p:cNvPr id="222" name="Shape 222"/>
          <p:cNvSpPr/>
          <p:nvPr/>
        </p:nvSpPr>
        <p:spPr>
          <a:xfrm>
            <a:off x="317500" y="3352800"/>
            <a:ext cx="12357100" cy="304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Matrix Matrix::operator +(Matrix &amp;left, Matrix &amp;right)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{ // Matrix addition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Matrix resultMatrix;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for (int i = 0; i &lt; 3; i++)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for (int j = 0; j &lt; 3; j++)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resultMatrix[i][j] = left[i][j] + right[i][j];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return resultMatrix;</a:t>
            </a:r>
          </a:p>
          <a:p>
            <a:pPr algn="l">
              <a:lnSpc>
                <a:spcPts val="2800"/>
              </a:lnSpc>
              <a:tabLst>
                <a:tab pos="10668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} // Matrix addition</a:t>
            </a:r>
          </a:p>
        </p:txBody>
      </p:sp>
    </p:spTree>
    <p:extLst>
      <p:ext uri="{BB962C8B-B14F-4D97-AF65-F5344CB8AC3E}">
        <p14:creationId xmlns:p14="http://schemas.microsoft.com/office/powerpoint/2010/main" val="2794205750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Matrix * Point or Vector</a:t>
            </a:r>
          </a:p>
        </p:txBody>
      </p:sp>
      <p:sp>
        <p:nvSpPr>
          <p:cNvPr id="228" name="Shape 228"/>
          <p:cNvSpPr/>
          <p:nvPr/>
        </p:nvSpPr>
        <p:spPr>
          <a:xfrm>
            <a:off x="2870200" y="2628900"/>
            <a:ext cx="7251700" cy="599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Point operator* (Matrix m, Point p)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{ // operator*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Point q(0,0,0);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for (int i = 0; i &lt; 3; i++)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for (int j = 0; j &lt; 3; j++)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q[i] += m[i,j] * p[j];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return q;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} // operator*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Vector operator* (Matrix m, Vector v)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{ // operator*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Vector w(0,0,0);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for (int i = 0; i &lt; 3; i++)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w[i] = m[i].Dot(v); </a:t>
            </a:r>
          </a:p>
          <a:p>
            <a:pPr algn="l">
              <a:lnSpc>
                <a:spcPts val="2800"/>
              </a:lnSpc>
              <a:tabLst>
                <a:tab pos="1066800" algn="l"/>
                <a:tab pos="72771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} // operator*</a:t>
            </a:r>
          </a:p>
        </p:txBody>
      </p:sp>
    </p:spTree>
    <p:extLst>
      <p:ext uri="{BB962C8B-B14F-4D97-AF65-F5344CB8AC3E}">
        <p14:creationId xmlns:p14="http://schemas.microsoft.com/office/powerpoint/2010/main" val="2648616858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200"/>
              </a:spcBef>
              <a:tabLst>
                <a:tab pos="1219200" algn="l"/>
              </a:tabLst>
            </a:lvl1pPr>
          </a:lstStyle>
          <a:p>
            <a:r>
              <a:t>Matrix Multiplication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sz="half" idx="1"/>
          </p:nvPr>
        </p:nvSpPr>
        <p:spPr>
          <a:xfrm>
            <a:off x="12700" y="1562100"/>
            <a:ext cx="12992100" cy="2469059"/>
          </a:xfrm>
          <a:prstGeom prst="rect">
            <a:avLst/>
          </a:prstGeom>
        </p:spPr>
        <p:txBody>
          <a:bodyPr/>
          <a:lstStyle/>
          <a:p>
            <a:pPr>
              <a:tabLst>
                <a:tab pos="1511300" algn="l"/>
              </a:tabLst>
            </a:pPr>
            <a:r>
              <a:t>For entry (i,j), take row i and column j</a:t>
            </a:r>
          </a:p>
          <a:p>
            <a:pPr>
              <a:tabLst>
                <a:tab pos="1511300" algn="l"/>
              </a:tabLst>
            </a:pPr>
            <a:r>
              <a:t>Multiply their entries and take sum:</a:t>
            </a:r>
          </a:p>
        </p:txBody>
      </p:sp>
      <p:pic>
        <p:nvPicPr>
          <p:cNvPr id="232" name="pasted2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1300" y="3873500"/>
            <a:ext cx="2324100" cy="11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2171700" y="5168900"/>
            <a:ext cx="9652000" cy="452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2800"/>
              </a:lnSpc>
              <a:tabLst>
                <a:tab pos="1066800" algn="l"/>
                <a:tab pos="96774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Matrix operator* (Matrix A, Matrix B)</a:t>
            </a:r>
          </a:p>
          <a:p>
            <a:pPr algn="l">
              <a:lnSpc>
                <a:spcPts val="2800"/>
              </a:lnSpc>
              <a:tabLst>
                <a:tab pos="1066800" algn="l"/>
                <a:tab pos="96774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{ // operator*</a:t>
            </a:r>
          </a:p>
          <a:p>
            <a:pPr algn="l">
              <a:lnSpc>
                <a:spcPts val="2800"/>
              </a:lnSpc>
              <a:tabLst>
                <a:tab pos="1066800" algn="l"/>
                <a:tab pos="96774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Matrix C;</a:t>
            </a:r>
          </a:p>
          <a:p>
            <a:pPr algn="l">
              <a:lnSpc>
                <a:spcPts val="2800"/>
              </a:lnSpc>
              <a:tabLst>
                <a:tab pos="1066800" algn="l"/>
                <a:tab pos="96774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for (int i = 0; i &lt; 3; i++)</a:t>
            </a:r>
          </a:p>
          <a:p>
            <a:pPr algn="l">
              <a:lnSpc>
                <a:spcPts val="2800"/>
              </a:lnSpc>
              <a:tabLst>
                <a:tab pos="1066800" algn="l"/>
                <a:tab pos="96774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for (int j = 0; j &lt; 3; j++)</a:t>
            </a:r>
          </a:p>
          <a:p>
            <a:pPr algn="l">
              <a:lnSpc>
                <a:spcPts val="2800"/>
              </a:lnSpc>
              <a:tabLst>
                <a:tab pos="1066800" algn="l"/>
                <a:tab pos="96774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{ // i,j</a:t>
            </a:r>
          </a:p>
          <a:p>
            <a:pPr algn="l">
              <a:lnSpc>
                <a:spcPts val="2800"/>
              </a:lnSpc>
              <a:tabLst>
                <a:tab pos="1066800" algn="l"/>
                <a:tab pos="96774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C[i][j] = 0;</a:t>
            </a:r>
          </a:p>
          <a:p>
            <a:pPr algn="l">
              <a:lnSpc>
                <a:spcPts val="2800"/>
              </a:lnSpc>
              <a:tabLst>
                <a:tab pos="1066800" algn="l"/>
                <a:tab pos="96774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for (int k = 0; k &lt; 3; k++)</a:t>
            </a:r>
          </a:p>
          <a:p>
            <a:pPr algn="l">
              <a:lnSpc>
                <a:spcPts val="2800"/>
              </a:lnSpc>
              <a:tabLst>
                <a:tab pos="1066800" algn="l"/>
                <a:tab pos="96774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       C[i] += A[i,k] * B[k,j];</a:t>
            </a:r>
          </a:p>
          <a:p>
            <a:pPr algn="l">
              <a:lnSpc>
                <a:spcPts val="2800"/>
              </a:lnSpc>
              <a:tabLst>
                <a:tab pos="1066800" algn="l"/>
                <a:tab pos="96774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return C;</a:t>
            </a:r>
          </a:p>
          <a:p>
            <a:pPr algn="l">
              <a:lnSpc>
                <a:spcPts val="2800"/>
              </a:lnSpc>
              <a:tabLst>
                <a:tab pos="1066800" algn="l"/>
                <a:tab pos="9677400" algn="l"/>
              </a:tabLst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  } // operator*</a:t>
            </a:r>
          </a:p>
        </p:txBody>
      </p:sp>
    </p:spTree>
    <p:extLst>
      <p:ext uri="{BB962C8B-B14F-4D97-AF65-F5344CB8AC3E}">
        <p14:creationId xmlns:p14="http://schemas.microsoft.com/office/powerpoint/2010/main" val="188045841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Variables &amp; Addresses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All variables have a </a:t>
            </a:r>
            <a:r>
              <a:rPr i="1"/>
              <a:t>location</a:t>
            </a:r>
            <a:r>
              <a:t> in memory</a:t>
            </a:r>
          </a:p>
          <a:p>
            <a:pPr lvl="1">
              <a:tabLst>
                <a:tab pos="2044700" algn="l"/>
              </a:tabLst>
            </a:pPr>
            <a:r>
              <a:t>We use a </a:t>
            </a:r>
            <a:r>
              <a:rPr i="1"/>
              <a:t>name</a:t>
            </a:r>
            <a:r>
              <a:t> to refer to them</a:t>
            </a:r>
          </a:p>
          <a:p>
            <a:pPr lvl="1">
              <a:tabLst>
                <a:tab pos="2044700" algn="l"/>
              </a:tabLst>
            </a:pPr>
            <a:r>
              <a:t>The compiler uses a </a:t>
            </a:r>
            <a:r>
              <a:rPr i="1"/>
              <a:t>number</a:t>
            </a:r>
            <a:r>
              <a:t> - i.e. an address</a:t>
            </a:r>
          </a:p>
          <a:p>
            <a:pPr lvl="1">
              <a:tabLst>
                <a:tab pos="2044700" algn="l"/>
              </a:tabLst>
            </a:pPr>
            <a:r>
              <a:t>Every byte has a separate number</a:t>
            </a:r>
          </a:p>
          <a:p>
            <a:pPr lvl="2">
              <a:tabLst>
                <a:tab pos="2476500" algn="l"/>
              </a:tabLst>
            </a:pPr>
            <a:r>
              <a:t>i.e. memory is just a huge array of bytes</a:t>
            </a:r>
          </a:p>
          <a:p>
            <a:pPr lvl="1">
              <a:tabLst>
                <a:tab pos="2044700" algn="l"/>
              </a:tabLst>
            </a:pPr>
            <a:r>
              <a:t>And a long is just 4 sequential bytes!</a:t>
            </a:r>
          </a:p>
          <a:p>
            <a:pPr>
              <a:tabLst>
                <a:tab pos="1587500" algn="l"/>
              </a:tabLst>
            </a:pPr>
            <a:r>
              <a:t>A </a:t>
            </a:r>
            <a:r>
              <a:rPr i="1"/>
              <a:t>pointer</a:t>
            </a:r>
            <a:r>
              <a:t> is a variable holding an address</a:t>
            </a:r>
          </a:p>
        </p:txBody>
      </p:sp>
    </p:spTree>
    <p:extLst>
      <p:ext uri="{BB962C8B-B14F-4D97-AF65-F5344CB8AC3E}">
        <p14:creationId xmlns:p14="http://schemas.microsoft.com/office/powerpoint/2010/main" val="242422363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Pointer Declaration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A pointer variable has a type</a:t>
            </a:r>
          </a:p>
          <a:p>
            <a:pPr lvl="1">
              <a:tabLst>
                <a:tab pos="2044700" algn="l"/>
              </a:tabLst>
            </a:pPr>
            <a:r>
              <a:t>Which consists of a type and a *</a:t>
            </a:r>
          </a:p>
          <a:p>
            <a:pPr lvl="1">
              <a:tabLst>
                <a:tab pos="2044700" algn="l"/>
              </a:tabLst>
            </a:pPr>
            <a:r>
              <a:t>Notice the recursive definition</a:t>
            </a:r>
          </a:p>
          <a:p>
            <a:pPr lvl="1">
              <a:tabLst>
                <a:tab pos="2044700" algn="l"/>
              </a:tabLst>
            </a:pPr>
            <a:r>
              <a:t>You can have a pointer to a pointer . . .</a:t>
            </a:r>
          </a:p>
          <a:p>
            <a:pPr marL="0" lvl="2" indent="952500">
              <a:buSzTx/>
              <a:buNone/>
              <a:tabLst>
                <a:tab pos="2476500" algn="l"/>
              </a:tabLst>
            </a:pPr>
            <a:r>
              <a:rPr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long *pointerToLong;</a:t>
            </a:r>
          </a:p>
          <a:p>
            <a:pPr marL="0" lvl="2" indent="952500">
              <a:buSzTx/>
              <a:buNone/>
              <a:tabLst>
                <a:tab pos="2476500" algn="l"/>
              </a:tabLst>
            </a:pPr>
            <a:r>
              <a:rPr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(long **) doublePointerToLong;</a:t>
            </a:r>
          </a:p>
        </p:txBody>
      </p:sp>
    </p:spTree>
    <p:extLst>
      <p:ext uri="{BB962C8B-B14F-4D97-AF65-F5344CB8AC3E}">
        <p14:creationId xmlns:p14="http://schemas.microsoft.com/office/powerpoint/2010/main" val="386749286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Pointer Operations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Two new operators</a:t>
            </a:r>
          </a:p>
          <a:p>
            <a:pPr lvl="1">
              <a:tabLst>
                <a:tab pos="2044700" algn="l"/>
              </a:tabLst>
            </a:pPr>
            <a:r>
              <a:t>unary *</a:t>
            </a:r>
          </a:p>
          <a:p>
            <a:pPr lvl="1">
              <a:tabLst>
                <a:tab pos="2044700" algn="l"/>
              </a:tabLst>
            </a:pPr>
            <a:r>
              <a:t>unary &amp;</a:t>
            </a:r>
          </a:p>
          <a:p>
            <a:pPr>
              <a:tabLst>
                <a:tab pos="1587500" algn="l"/>
              </a:tabLst>
            </a:pPr>
            <a:r>
              <a:t>Existing operators</a:t>
            </a:r>
          </a:p>
          <a:p>
            <a:pPr>
              <a:tabLst>
                <a:tab pos="1587500" algn="l"/>
              </a:tabLst>
            </a:pPr>
            <a:r>
              <a:t>Two functions (in </a:t>
            </a:r>
            <a:r>
              <a:rPr>
                <a:solidFill>
                  <a:schemeClr val="accent6">
                    <a:satOff val="24555"/>
                    <a:lumOff val="22232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&lt;stdlib.h&gt;</a:t>
            </a:r>
            <a:r>
              <a:t>)</a:t>
            </a:r>
          </a:p>
          <a:p>
            <a:pPr lvl="1">
              <a:tabLst>
                <a:tab pos="2044700" algn="l"/>
              </a:tabLst>
            </a:pPr>
            <a:r>
              <a:t>malloc()</a:t>
            </a:r>
          </a:p>
          <a:p>
            <a:pPr lvl="1">
              <a:tabLst>
                <a:tab pos="2044700" algn="l"/>
              </a:tabLst>
            </a:pPr>
            <a:r>
              <a:t>free()</a:t>
            </a:r>
          </a:p>
        </p:txBody>
      </p:sp>
    </p:spTree>
    <p:extLst>
      <p:ext uri="{BB962C8B-B14F-4D97-AF65-F5344CB8AC3E}">
        <p14:creationId xmlns:p14="http://schemas.microsoft.com/office/powerpoint/2010/main" val="234104360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t>Unary *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1587500" algn="l"/>
              </a:tabLst>
            </a:pPr>
            <a:r>
              <a:t>How do we use what a pointer points to?</a:t>
            </a:r>
          </a:p>
          <a:p>
            <a:pPr>
              <a:tabLst>
                <a:tab pos="1587500" algn="l"/>
              </a:tabLst>
            </a:pPr>
            <a:r>
              <a:t>The unary * operator does this</a:t>
            </a:r>
          </a:p>
          <a:p>
            <a:pPr>
              <a:tabLst>
                <a:tab pos="1587500" algn="l"/>
              </a:tabLst>
            </a:pPr>
            <a:r>
              <a:t>Uses the pointer’s target as the value</a:t>
            </a:r>
          </a:p>
          <a:p>
            <a:pPr lvl="1">
              <a:tabLst>
                <a:tab pos="2044700" algn="l"/>
              </a:tabLst>
            </a:pPr>
            <a:r>
              <a:t>Instead of the memory address in the pointer</a:t>
            </a:r>
          </a:p>
          <a:p>
            <a:pPr>
              <a:tabLst>
                <a:tab pos="1587500" algn="l"/>
              </a:tabLst>
            </a:pPr>
            <a:r>
              <a:t>Can be used in any operation</a:t>
            </a:r>
          </a:p>
          <a:p>
            <a:pPr lvl="1">
              <a:tabLst>
                <a:tab pos="2044700" algn="l"/>
              </a:tabLst>
            </a:pPr>
            <a:r>
              <a:t>Including assignment!</a:t>
            </a:r>
          </a:p>
          <a:p>
            <a:pPr lvl="1">
              <a:tabLst>
                <a:tab pos="2044700" algn="l"/>
              </a:tabLst>
            </a:pPr>
            <a:r>
              <a:t>So we can </a:t>
            </a:r>
            <a:r>
              <a:rPr i="1"/>
              <a:t>change</a:t>
            </a:r>
            <a:r>
              <a:t> what we point to</a:t>
            </a:r>
          </a:p>
        </p:txBody>
      </p:sp>
    </p:spTree>
    <p:extLst>
      <p:ext uri="{BB962C8B-B14F-4D97-AF65-F5344CB8AC3E}">
        <p14:creationId xmlns:p14="http://schemas.microsoft.com/office/powerpoint/2010/main" val="3295585650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ts val="48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1066800" algn="l"/>
          </a:tabLst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2351</TotalTime>
  <Words>2533</Words>
  <Application>Microsoft Macintosh PowerPoint</Application>
  <PresentationFormat>Custom</PresentationFormat>
  <Paragraphs>396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Courier</vt:lpstr>
      <vt:lpstr>Gill Sans</vt:lpstr>
      <vt:lpstr>Lucida Grande</vt:lpstr>
      <vt:lpstr>Menlo</vt:lpstr>
      <vt:lpstr>Palatino</vt:lpstr>
      <vt:lpstr>Palatino Linotype</vt:lpstr>
      <vt:lpstr>White</vt:lpstr>
      <vt:lpstr>02: C Pointers &amp; C++ Overloading</vt:lpstr>
      <vt:lpstr>Bit Operations</vt:lpstr>
      <vt:lpstr>Arithmetic operators</vt:lpstr>
      <vt:lpstr>An Example</vt:lpstr>
      <vt:lpstr>Static vs. Dynamic Data</vt:lpstr>
      <vt:lpstr>Variables &amp; Addresses</vt:lpstr>
      <vt:lpstr>Pointer Declaration</vt:lpstr>
      <vt:lpstr>Pointer Operations</vt:lpstr>
      <vt:lpstr>Unary *</vt:lpstr>
      <vt:lpstr>Unary &amp;</vt:lpstr>
      <vt:lpstr>Changing Lecturers</vt:lpstr>
      <vt:lpstr>Accessing Array Elements</vt:lpstr>
      <vt:lpstr>Arrays in Memory</vt:lpstr>
      <vt:lpstr>Finding piDigit[3]</vt:lpstr>
      <vt:lpstr>With Short Integers</vt:lpstr>
      <vt:lpstr>Printing Addresses Out</vt:lpstr>
      <vt:lpstr>Output</vt:lpstr>
      <vt:lpstr>Pointer Arithmetic</vt:lpstr>
      <vt:lpstr>Arrays Are Pointers</vt:lpstr>
      <vt:lpstr>Initialising Pointers</vt:lpstr>
      <vt:lpstr>Assigning to Pointers</vt:lpstr>
      <vt:lpstr>Allocating Memory</vt:lpstr>
      <vt:lpstr>malloc() &amp; free()</vt:lpstr>
      <vt:lpstr>Variable Parameters</vt:lpstr>
      <vt:lpstr>Example</vt:lpstr>
      <vt:lpstr>Uses of Pointers</vt:lpstr>
      <vt:lpstr>Downsides of Pointers</vt:lpstr>
      <vt:lpstr>File I/O</vt:lpstr>
      <vt:lpstr>Binary Files</vt:lpstr>
      <vt:lpstr>Using Files</vt:lpstr>
      <vt:lpstr>File Pointers</vt:lpstr>
      <vt:lpstr>Opening A File</vt:lpstr>
      <vt:lpstr>Sample Code</vt:lpstr>
      <vt:lpstr>Reading A File</vt:lpstr>
      <vt:lpstr>Read/Write Head</vt:lpstr>
      <vt:lpstr>fseek()</vt:lpstr>
      <vt:lpstr>ftell() / rewind()</vt:lpstr>
      <vt:lpstr>Finding the File Size</vt:lpstr>
      <vt:lpstr>File Size Code</vt:lpstr>
      <vt:lpstr>Reading / Writing</vt:lpstr>
      <vt:lpstr>Read Code, I</vt:lpstr>
      <vt:lpstr>Read Code, II</vt:lpstr>
      <vt:lpstr>Matrices in C++</vt:lpstr>
      <vt:lpstr>C++: Operator Motivation</vt:lpstr>
      <vt:lpstr>C++: Overloaded Operators</vt:lpstr>
      <vt:lpstr>Cartesian3 Class (C++)</vt:lpstr>
      <vt:lpstr>Cartesian3 Class, II</vt:lpstr>
      <vt:lpstr>Cartesian3 Code</vt:lpstr>
      <vt:lpstr>Cartesian3 Code, II</vt:lpstr>
      <vt:lpstr>Example of Usage</vt:lpstr>
      <vt:lpstr>Matrix Class (C++)</vt:lpstr>
      <vt:lpstr>Implementation</vt:lpstr>
      <vt:lpstr>Matrix Addition</vt:lpstr>
      <vt:lpstr>Matrix * Point or Vector</vt:lpstr>
      <vt:lpstr>Matrix Multiplication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01: Functions &amp; Calculus</dc:title>
  <cp:lastModifiedBy>Hamish Carr</cp:lastModifiedBy>
  <cp:revision>624</cp:revision>
  <dcterms:modified xsi:type="dcterms:W3CDTF">2018-09-26T14:55:03Z</dcterms:modified>
</cp:coreProperties>
</file>